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92" r:id="rId4"/>
    <p:sldId id="293" r:id="rId5"/>
    <p:sldId id="294" r:id="rId6"/>
    <p:sldId id="296" r:id="rId7"/>
    <p:sldId id="300" r:id="rId8"/>
    <p:sldId id="297" r:id="rId9"/>
    <p:sldId id="298" r:id="rId10"/>
    <p:sldId id="258" r:id="rId11"/>
    <p:sldId id="259" r:id="rId12"/>
    <p:sldId id="301" r:id="rId13"/>
    <p:sldId id="302" r:id="rId14"/>
    <p:sldId id="303" r:id="rId15"/>
    <p:sldId id="304" r:id="rId16"/>
    <p:sldId id="305" r:id="rId17"/>
    <p:sldId id="306" r:id="rId18"/>
    <p:sldId id="307" r:id="rId19"/>
    <p:sldId id="308" r:id="rId20"/>
    <p:sldId id="309" r:id="rId21"/>
    <p:sldId id="310" r:id="rId22"/>
    <p:sldId id="311" r:id="rId23"/>
    <p:sldId id="312" r:id="rId24"/>
    <p:sldId id="313" r:id="rId25"/>
    <p:sldId id="314" r:id="rId26"/>
    <p:sldId id="315" r:id="rId27"/>
    <p:sldId id="316" r:id="rId28"/>
    <p:sldId id="317" r:id="rId29"/>
    <p:sldId id="318" r:id="rId30"/>
    <p:sldId id="319" r:id="rId31"/>
    <p:sldId id="320" r:id="rId32"/>
    <p:sldId id="321" r:id="rId33"/>
    <p:sldId id="322" r:id="rId34"/>
    <p:sldId id="323" r:id="rId35"/>
    <p:sldId id="324" r:id="rId36"/>
  </p:sldIdLst>
  <p:sldSz cx="9144000" cy="6858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>
        <p:scale>
          <a:sx n="50" d="100"/>
          <a:sy n="50" d="100"/>
        </p:scale>
        <p:origin x="1584" y="2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8405" cy="384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24AEB-6D45-49F2-9100-008B48284C69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F4839-516E-49C3-904F-C9BEC25FDB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8248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24AEB-6D45-49F2-9100-008B48284C69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F4839-516E-49C3-904F-C9BEC25FDB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1609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24AEB-6D45-49F2-9100-008B48284C69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F4839-516E-49C3-904F-C9BEC25FDB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8685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24AEB-6D45-49F2-9100-008B48284C69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F4839-516E-49C3-904F-C9BEC25FDB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1467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24AEB-6D45-49F2-9100-008B48284C69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F4839-516E-49C3-904F-C9BEC25FDB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965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24AEB-6D45-49F2-9100-008B48284C69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F4839-516E-49C3-904F-C9BEC25FDB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7789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24AEB-6D45-49F2-9100-008B48284C69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F4839-516E-49C3-904F-C9BEC25FDB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6474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24AEB-6D45-49F2-9100-008B48284C69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F4839-516E-49C3-904F-C9BEC25FDB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1253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24AEB-6D45-49F2-9100-008B48284C69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F4839-516E-49C3-904F-C9BEC25FDB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9054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24AEB-6D45-49F2-9100-008B48284C69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F4839-516E-49C3-904F-C9BEC25FDB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7409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24AEB-6D45-49F2-9100-008B48284C69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F4839-516E-49C3-904F-C9BEC25FDB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2324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24AEB-6D45-49F2-9100-008B48284C69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BF4839-516E-49C3-904F-C9BEC25FDB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3568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png"/><Relationship Id="rId5" Type="http://schemas.openxmlformats.org/officeDocument/2006/relationships/image" Target="../media/image39.png"/><Relationship Id="rId4" Type="http://schemas.openxmlformats.org/officeDocument/2006/relationships/image" Target="../media/image3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png"/><Relationship Id="rId5" Type="http://schemas.openxmlformats.org/officeDocument/2006/relationships/image" Target="../media/image42.png"/><Relationship Id="rId4" Type="http://schemas.openxmlformats.org/officeDocument/2006/relationships/image" Target="../media/image4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png"/><Relationship Id="rId5" Type="http://schemas.openxmlformats.org/officeDocument/2006/relationships/image" Target="../media/image44.png"/><Relationship Id="rId4" Type="http://schemas.openxmlformats.org/officeDocument/2006/relationships/image" Target="../media/image4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png"/><Relationship Id="rId5" Type="http://schemas.openxmlformats.org/officeDocument/2006/relationships/image" Target="../media/image46.png"/><Relationship Id="rId4" Type="http://schemas.openxmlformats.org/officeDocument/2006/relationships/image" Target="../media/image4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png"/><Relationship Id="rId5" Type="http://schemas.openxmlformats.org/officeDocument/2006/relationships/image" Target="../media/image48.png"/><Relationship Id="rId4" Type="http://schemas.openxmlformats.org/officeDocument/2006/relationships/image" Target="../media/image47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png"/><Relationship Id="rId5" Type="http://schemas.openxmlformats.org/officeDocument/2006/relationships/image" Target="../media/image50.png"/><Relationship Id="rId4" Type="http://schemas.openxmlformats.org/officeDocument/2006/relationships/image" Target="../media/image49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png"/><Relationship Id="rId5" Type="http://schemas.openxmlformats.org/officeDocument/2006/relationships/image" Target="../media/image52.png"/><Relationship Id="rId4" Type="http://schemas.openxmlformats.org/officeDocument/2006/relationships/image" Target="../media/image51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png"/><Relationship Id="rId5" Type="http://schemas.openxmlformats.org/officeDocument/2006/relationships/image" Target="../media/image54.png"/><Relationship Id="rId4" Type="http://schemas.openxmlformats.org/officeDocument/2006/relationships/image" Target="../media/image5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png"/><Relationship Id="rId5" Type="http://schemas.openxmlformats.org/officeDocument/2006/relationships/image" Target="../media/image56.png"/><Relationship Id="rId4" Type="http://schemas.openxmlformats.org/officeDocument/2006/relationships/image" Target="../media/image5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png"/><Relationship Id="rId5" Type="http://schemas.openxmlformats.org/officeDocument/2006/relationships/image" Target="../media/image58.png"/><Relationship Id="rId4" Type="http://schemas.openxmlformats.org/officeDocument/2006/relationships/image" Target="../media/image57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png"/><Relationship Id="rId5" Type="http://schemas.openxmlformats.org/officeDocument/2006/relationships/image" Target="../media/image60.png"/><Relationship Id="rId4" Type="http://schemas.openxmlformats.org/officeDocument/2006/relationships/image" Target="../media/image59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png"/><Relationship Id="rId5" Type="http://schemas.openxmlformats.org/officeDocument/2006/relationships/image" Target="../media/image62.png"/><Relationship Id="rId4" Type="http://schemas.openxmlformats.org/officeDocument/2006/relationships/image" Target="../media/image61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png"/><Relationship Id="rId5" Type="http://schemas.openxmlformats.org/officeDocument/2006/relationships/image" Target="../media/image64.png"/><Relationship Id="rId4" Type="http://schemas.openxmlformats.org/officeDocument/2006/relationships/image" Target="../media/image63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png"/><Relationship Id="rId5" Type="http://schemas.openxmlformats.org/officeDocument/2006/relationships/image" Target="../media/image66.png"/><Relationship Id="rId4" Type="http://schemas.openxmlformats.org/officeDocument/2006/relationships/image" Target="../media/image65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png"/><Relationship Id="rId5" Type="http://schemas.openxmlformats.org/officeDocument/2006/relationships/image" Target="../media/image68.png"/><Relationship Id="rId4" Type="http://schemas.openxmlformats.org/officeDocument/2006/relationships/image" Target="../media/image67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png"/><Relationship Id="rId5" Type="http://schemas.openxmlformats.org/officeDocument/2006/relationships/image" Target="../media/image70.png"/><Relationship Id="rId4" Type="http://schemas.openxmlformats.org/officeDocument/2006/relationships/image" Target="../media/image69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png"/><Relationship Id="rId5" Type="http://schemas.openxmlformats.org/officeDocument/2006/relationships/image" Target="../media/image72.png"/><Relationship Id="rId4" Type="http://schemas.openxmlformats.org/officeDocument/2006/relationships/image" Target="../media/image71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png"/><Relationship Id="rId5" Type="http://schemas.openxmlformats.org/officeDocument/2006/relationships/image" Target="../media/image74.png"/><Relationship Id="rId4" Type="http://schemas.openxmlformats.org/officeDocument/2006/relationships/image" Target="../media/image7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4.png"/><Relationship Id="rId7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2.png"/><Relationship Id="rId9" Type="http://schemas.openxmlformats.org/officeDocument/2006/relationships/image" Target="../media/image9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png"/><Relationship Id="rId5" Type="http://schemas.openxmlformats.org/officeDocument/2006/relationships/image" Target="../media/image76.png"/><Relationship Id="rId4" Type="http://schemas.openxmlformats.org/officeDocument/2006/relationships/image" Target="../media/image75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png"/><Relationship Id="rId5" Type="http://schemas.openxmlformats.org/officeDocument/2006/relationships/image" Target="../media/image78.png"/><Relationship Id="rId4" Type="http://schemas.openxmlformats.org/officeDocument/2006/relationships/image" Target="../media/image77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5" Type="http://schemas.openxmlformats.org/officeDocument/2006/relationships/image" Target="../media/image40.png"/><Relationship Id="rId4" Type="http://schemas.openxmlformats.org/officeDocument/2006/relationships/image" Target="../media/image80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5" Type="http://schemas.openxmlformats.org/officeDocument/2006/relationships/image" Target="../media/image40.png"/><Relationship Id="rId4" Type="http://schemas.openxmlformats.org/officeDocument/2006/relationships/image" Target="../media/image80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5" Type="http://schemas.openxmlformats.org/officeDocument/2006/relationships/image" Target="../media/image40.png"/><Relationship Id="rId4" Type="http://schemas.openxmlformats.org/officeDocument/2006/relationships/image" Target="../media/image80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5" Type="http://schemas.openxmlformats.org/officeDocument/2006/relationships/image" Target="../media/image40.png"/><Relationship Id="rId4" Type="http://schemas.openxmlformats.org/officeDocument/2006/relationships/image" Target="../media/image8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2.png"/><Relationship Id="rId7" Type="http://schemas.openxmlformats.org/officeDocument/2006/relationships/image" Target="../media/image8.png"/><Relationship Id="rId12" Type="http://schemas.openxmlformats.org/officeDocument/2006/relationships/image" Target="../media/image1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6.png"/><Relationship Id="rId5" Type="http://schemas.openxmlformats.org/officeDocument/2006/relationships/image" Target="../media/image6.png"/><Relationship Id="rId10" Type="http://schemas.openxmlformats.org/officeDocument/2006/relationships/image" Target="../media/image15.png"/><Relationship Id="rId4" Type="http://schemas.openxmlformats.org/officeDocument/2006/relationships/image" Target="../media/image5.png"/><Relationship Id="rId9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18.png"/><Relationship Id="rId7" Type="http://schemas.openxmlformats.org/officeDocument/2006/relationships/image" Target="../media/image2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Relationship Id="rId9" Type="http://schemas.openxmlformats.org/officeDocument/2006/relationships/image" Target="../media/image2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7" Type="http://schemas.openxmlformats.org/officeDocument/2006/relationships/image" Target="../media/image3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3" Type="http://schemas.openxmlformats.org/officeDocument/2006/relationships/image" Target="../media/image28.png"/><Relationship Id="rId7" Type="http://schemas.openxmlformats.org/officeDocument/2006/relationships/image" Target="../media/image3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5" Type="http://schemas.openxmlformats.org/officeDocument/2006/relationships/image" Target="../media/image34.png"/><Relationship Id="rId4" Type="http://schemas.openxmlformats.org/officeDocument/2006/relationships/image" Target="../media/image33.png"/><Relationship Id="rId9" Type="http://schemas.openxmlformats.org/officeDocument/2006/relationships/image" Target="../media/image3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>
                <a:latin typeface="Comic Sans MS" panose="030F0702030302020204" pitchFamily="66" charset="0"/>
              </a:rPr>
              <a:t>Overlapping Semicircles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1075" y="3886200"/>
            <a:ext cx="8387255" cy="1752600"/>
          </a:xfrm>
        </p:spPr>
        <p:txBody>
          <a:bodyPr/>
          <a:lstStyle/>
          <a:p>
            <a:r>
              <a:rPr lang="en-GB" dirty="0"/>
              <a:t>Source: Catriona Shearer (twitter)</a:t>
            </a:r>
          </a:p>
          <a:p>
            <a:r>
              <a:rPr lang="en-GB" dirty="0"/>
              <a:t>but seen before</a:t>
            </a:r>
          </a:p>
        </p:txBody>
      </p:sp>
    </p:spTree>
    <p:extLst>
      <p:ext uri="{BB962C8B-B14F-4D97-AF65-F5344CB8AC3E}">
        <p14:creationId xmlns:p14="http://schemas.microsoft.com/office/powerpoint/2010/main" val="3239899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8417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968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5858" y="626335"/>
            <a:ext cx="6852285" cy="35413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467899" y="7523"/>
            <a:ext cx="42082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Overlapping Semicircles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462639" y="2163383"/>
                <a:ext cx="55495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dirty="0" smtClean="0"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en-GB" sz="2800" b="1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2639" y="2163383"/>
                <a:ext cx="554959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700636" y="4278092"/>
                <a:ext cx="705642" cy="11555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b="1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1" i="1" dirty="0" smtClean="0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GB" sz="2400" b="1" i="1" dirty="0" smtClean="0">
                              <a:latin typeface="Cambria Math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en-GB" sz="2400" b="1" dirty="0">
                  <a:latin typeface="Comic Sans MS" panose="030F0702030302020204" pitchFamily="66" charset="0"/>
                </a:endParaRPr>
              </a:p>
              <a:p>
                <a:endParaRPr lang="en-GB" sz="2400" b="1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0636" y="4278092"/>
                <a:ext cx="705642" cy="1155509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Arrow Connector 3"/>
          <p:cNvCxnSpPr/>
          <p:nvPr/>
        </p:nvCxnSpPr>
        <p:spPr>
          <a:xfrm>
            <a:off x="1216873" y="4208514"/>
            <a:ext cx="1709207" cy="0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024711" y="4343135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652573" y="141702"/>
            <a:ext cx="10054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SIC_73</a:t>
            </a:r>
            <a:endParaRPr lang="en-GB" dirty="0">
              <a:latin typeface="Bradley Hand ITC" panose="03070402050302030203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27548" y="1436371"/>
                <a:ext cx="487620" cy="52322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 dirty="0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548" y="1436371"/>
                <a:ext cx="487620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438" y="5171492"/>
            <a:ext cx="8767125" cy="11487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64992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5858" y="626335"/>
            <a:ext cx="6852285" cy="35413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467899" y="7523"/>
            <a:ext cx="42082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Overlapping Semicircles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462639" y="2163383"/>
                <a:ext cx="55495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dirty="0" smtClean="0"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en-GB" sz="2800" b="1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2639" y="2163383"/>
                <a:ext cx="554959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700636" y="4278092"/>
                <a:ext cx="704039" cy="11555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b="1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1" i="1" dirty="0" smtClean="0">
                              <a:latin typeface="Cambria Math"/>
                            </a:rPr>
                            <m:t>𝟐</m:t>
                          </m:r>
                        </m:num>
                        <m:den>
                          <m:r>
                            <a:rPr lang="en-GB" sz="2400" b="1" i="1" dirty="0" smtClean="0">
                              <a:latin typeface="Cambria Math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en-GB" sz="2400" b="1" dirty="0">
                  <a:latin typeface="Comic Sans MS" panose="030F0702030302020204" pitchFamily="66" charset="0"/>
                </a:endParaRPr>
              </a:p>
              <a:p>
                <a:endParaRPr lang="en-GB" sz="2400" b="1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0636" y="4278092"/>
                <a:ext cx="704039" cy="1155509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Arrow Connector 3"/>
          <p:cNvCxnSpPr/>
          <p:nvPr/>
        </p:nvCxnSpPr>
        <p:spPr>
          <a:xfrm>
            <a:off x="1216873" y="4208514"/>
            <a:ext cx="1709207" cy="0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024711" y="4343135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652573" y="141702"/>
            <a:ext cx="10054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SIC_73</a:t>
            </a:r>
            <a:endParaRPr lang="en-GB" dirty="0">
              <a:latin typeface="Bradley Hand ITC" panose="03070402050302030203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27548" y="1436371"/>
                <a:ext cx="511679" cy="52322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dirty="0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548" y="1436371"/>
                <a:ext cx="511679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438" y="5171492"/>
            <a:ext cx="8767125" cy="11487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18658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5858" y="626335"/>
            <a:ext cx="6852285" cy="35413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467899" y="7523"/>
            <a:ext cx="42082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Overlapping Semicircles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462639" y="2163383"/>
                <a:ext cx="55495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dirty="0" smtClean="0"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en-GB" sz="2800" b="1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2639" y="2163383"/>
                <a:ext cx="554959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700636" y="4278092"/>
                <a:ext cx="703206" cy="11555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b="1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1" i="1" dirty="0" smtClean="0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GB" sz="2400" b="1" i="1" dirty="0" smtClean="0">
                              <a:latin typeface="Cambria Math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b="1" dirty="0">
                  <a:latin typeface="Comic Sans MS" panose="030F0702030302020204" pitchFamily="66" charset="0"/>
                </a:endParaRPr>
              </a:p>
              <a:p>
                <a:endParaRPr lang="en-GB" sz="2400" b="1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0636" y="4278092"/>
                <a:ext cx="703206" cy="1155509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Arrow Connector 3"/>
          <p:cNvCxnSpPr/>
          <p:nvPr/>
        </p:nvCxnSpPr>
        <p:spPr>
          <a:xfrm>
            <a:off x="1216873" y="4208514"/>
            <a:ext cx="1709207" cy="0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024711" y="4343135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652573" y="141702"/>
            <a:ext cx="10054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SIC_73</a:t>
            </a:r>
            <a:endParaRPr lang="en-GB" dirty="0">
              <a:latin typeface="Bradley Hand ITC" panose="03070402050302030203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27548" y="1436371"/>
                <a:ext cx="496995" cy="52322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dirty="0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548" y="1436371"/>
                <a:ext cx="496995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438" y="5171492"/>
            <a:ext cx="8767125" cy="11487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24716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5858" y="626335"/>
            <a:ext cx="6852285" cy="35413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467899" y="7523"/>
            <a:ext cx="42082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Overlapping Semicircles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462639" y="2163383"/>
                <a:ext cx="55495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dirty="0" smtClean="0"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en-GB" sz="2800" b="1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2639" y="2163383"/>
                <a:ext cx="554959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700636" y="4278092"/>
                <a:ext cx="703206" cy="11555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b="1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1" i="1" dirty="0" smtClean="0">
                              <a:latin typeface="Cambria Math"/>
                            </a:rPr>
                            <m:t>𝟐</m:t>
                          </m:r>
                        </m:num>
                        <m:den>
                          <m:r>
                            <a:rPr lang="en-GB" sz="2400" b="1" i="1" dirty="0" smtClean="0">
                              <a:latin typeface="Cambria Math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b="1" dirty="0">
                  <a:latin typeface="Comic Sans MS" panose="030F0702030302020204" pitchFamily="66" charset="0"/>
                </a:endParaRPr>
              </a:p>
              <a:p>
                <a:endParaRPr lang="en-GB" sz="2400" b="1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0636" y="4278092"/>
                <a:ext cx="703206" cy="1155509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Arrow Connector 3"/>
          <p:cNvCxnSpPr/>
          <p:nvPr/>
        </p:nvCxnSpPr>
        <p:spPr>
          <a:xfrm>
            <a:off x="1216873" y="4208514"/>
            <a:ext cx="1709207" cy="0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024711" y="4343135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652573" y="141702"/>
            <a:ext cx="10054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SIC_73</a:t>
            </a:r>
            <a:endParaRPr lang="en-GB" dirty="0">
              <a:latin typeface="Bradley Hand ITC" panose="03070402050302030203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27548" y="1436371"/>
                <a:ext cx="525400" cy="52322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dirty="0" smtClean="0">
                          <a:latin typeface="Cambria Math"/>
                        </a:rPr>
                        <m:t>𝐷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548" y="1436371"/>
                <a:ext cx="525400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438" y="5171492"/>
            <a:ext cx="8767125" cy="11487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86520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5858" y="626335"/>
            <a:ext cx="6852285" cy="35413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467899" y="7523"/>
            <a:ext cx="42082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Overlapping Semicircles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462639" y="2163383"/>
                <a:ext cx="55495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dirty="0" smtClean="0"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en-GB" sz="2800" b="1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2639" y="2163383"/>
                <a:ext cx="554959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700636" y="4278092"/>
                <a:ext cx="703206" cy="11555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b="1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1" i="1" dirty="0" smtClean="0">
                              <a:latin typeface="Cambria Math"/>
                            </a:rPr>
                            <m:t>𝟑</m:t>
                          </m:r>
                        </m:num>
                        <m:den>
                          <m:r>
                            <a:rPr lang="en-GB" sz="2400" b="1" i="1" dirty="0" smtClean="0">
                              <a:latin typeface="Cambria Math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b="1" dirty="0">
                  <a:latin typeface="Comic Sans MS" panose="030F0702030302020204" pitchFamily="66" charset="0"/>
                </a:endParaRPr>
              </a:p>
              <a:p>
                <a:endParaRPr lang="en-GB" sz="2400" b="1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0636" y="4278092"/>
                <a:ext cx="703206" cy="1155509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Arrow Connector 3"/>
          <p:cNvCxnSpPr/>
          <p:nvPr/>
        </p:nvCxnSpPr>
        <p:spPr>
          <a:xfrm>
            <a:off x="1216873" y="4208514"/>
            <a:ext cx="1709207" cy="0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024711" y="4343135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652573" y="141702"/>
            <a:ext cx="10054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SIC_73</a:t>
            </a:r>
            <a:endParaRPr lang="en-GB" dirty="0">
              <a:latin typeface="Bradley Hand ITC" panose="03070402050302030203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27548" y="1436371"/>
                <a:ext cx="504882" cy="52322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dirty="0" smtClean="0">
                          <a:latin typeface="Cambria Math"/>
                        </a:rPr>
                        <m:t>𝐸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548" y="1436371"/>
                <a:ext cx="504882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438" y="5171492"/>
            <a:ext cx="8767125" cy="11487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29008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5858" y="626335"/>
            <a:ext cx="6852285" cy="35413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467899" y="7523"/>
            <a:ext cx="42082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Overlapping Semicircles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462639" y="2163383"/>
                <a:ext cx="55495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dirty="0" smtClean="0"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en-GB" sz="2800" b="1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2639" y="2163383"/>
                <a:ext cx="554959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700636" y="4278092"/>
                <a:ext cx="703206" cy="115416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b="1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1" i="1" dirty="0" smtClean="0">
                              <a:latin typeface="Cambria Math"/>
                            </a:rPr>
                            <m:t>𝟒</m:t>
                          </m:r>
                        </m:num>
                        <m:den>
                          <m:r>
                            <a:rPr lang="en-GB" sz="2400" b="1" i="1" dirty="0" smtClean="0">
                              <a:latin typeface="Cambria Math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b="1" dirty="0">
                  <a:latin typeface="Comic Sans MS" panose="030F0702030302020204" pitchFamily="66" charset="0"/>
                </a:endParaRPr>
              </a:p>
              <a:p>
                <a:endParaRPr lang="en-GB" sz="2400" b="1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0636" y="4278092"/>
                <a:ext cx="703206" cy="115416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Arrow Connector 3"/>
          <p:cNvCxnSpPr/>
          <p:nvPr/>
        </p:nvCxnSpPr>
        <p:spPr>
          <a:xfrm>
            <a:off x="1216873" y="4208514"/>
            <a:ext cx="1709207" cy="0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024711" y="4343135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652573" y="141702"/>
            <a:ext cx="10054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SIC_73</a:t>
            </a:r>
            <a:endParaRPr lang="en-GB" dirty="0">
              <a:latin typeface="Bradley Hand ITC" panose="03070402050302030203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27548" y="1436371"/>
                <a:ext cx="500073" cy="52322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dirty="0" smtClean="0">
                          <a:latin typeface="Cambria Math"/>
                        </a:rPr>
                        <m:t>𝐹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548" y="1436371"/>
                <a:ext cx="500073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438" y="5171492"/>
            <a:ext cx="8767125" cy="11487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69787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5858" y="626335"/>
            <a:ext cx="6852285" cy="35413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467899" y="7523"/>
            <a:ext cx="42082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Overlapping Semicircles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462639" y="2163383"/>
                <a:ext cx="55495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dirty="0" smtClean="0"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en-GB" sz="2800" b="1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2639" y="2163383"/>
                <a:ext cx="554959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810998" y="4278092"/>
                <a:ext cx="502061" cy="7842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b="1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1" i="1" dirty="0" smtClean="0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GB" sz="2400" b="1" i="1" dirty="0" smtClean="0">
                              <a:latin typeface="Cambria Math"/>
                            </a:rPr>
                            <m:t>𝟕</m:t>
                          </m:r>
                        </m:den>
                      </m:f>
                    </m:oMath>
                  </m:oMathPara>
                </a14:m>
                <a:endParaRPr lang="en-GB" sz="2400" b="1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0998" y="4278092"/>
                <a:ext cx="502061" cy="78425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Arrow Connector 3"/>
          <p:cNvCxnSpPr/>
          <p:nvPr/>
        </p:nvCxnSpPr>
        <p:spPr>
          <a:xfrm>
            <a:off x="1216873" y="4208514"/>
            <a:ext cx="1709207" cy="0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024711" y="4343135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652573" y="141702"/>
            <a:ext cx="10054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SIC_73</a:t>
            </a:r>
            <a:endParaRPr lang="en-GB" dirty="0">
              <a:latin typeface="Bradley Hand ITC" panose="03070402050302030203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27548" y="1436371"/>
                <a:ext cx="508216" cy="52322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dirty="0" smtClean="0">
                          <a:latin typeface="Cambria Math"/>
                        </a:rPr>
                        <m:t>𝐺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548" y="1436371"/>
                <a:ext cx="508216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438" y="5171492"/>
            <a:ext cx="8767125" cy="11487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99850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5858" y="626335"/>
            <a:ext cx="6852285" cy="35413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467899" y="7523"/>
            <a:ext cx="42082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Overlapping Semicircles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462639" y="2163383"/>
                <a:ext cx="55495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dirty="0" smtClean="0"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en-GB" sz="2800" b="1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2639" y="2163383"/>
                <a:ext cx="554959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810998" y="4278092"/>
                <a:ext cx="502061" cy="7842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b="1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1" i="1" dirty="0" smtClean="0">
                              <a:latin typeface="Cambria Math"/>
                            </a:rPr>
                            <m:t>𝟑</m:t>
                          </m:r>
                        </m:num>
                        <m:den>
                          <m:r>
                            <a:rPr lang="en-GB" sz="2400" b="1" i="1" dirty="0" smtClean="0">
                              <a:latin typeface="Cambria Math"/>
                            </a:rPr>
                            <m:t>𝟕</m:t>
                          </m:r>
                        </m:den>
                      </m:f>
                    </m:oMath>
                  </m:oMathPara>
                </a14:m>
                <a:endParaRPr lang="en-GB" sz="2400" b="1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0998" y="4278092"/>
                <a:ext cx="502061" cy="78425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Arrow Connector 3"/>
          <p:cNvCxnSpPr/>
          <p:nvPr/>
        </p:nvCxnSpPr>
        <p:spPr>
          <a:xfrm>
            <a:off x="1216873" y="4208514"/>
            <a:ext cx="1709207" cy="0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024711" y="4343135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652573" y="141702"/>
            <a:ext cx="10054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SIC_73</a:t>
            </a:r>
            <a:endParaRPr lang="en-GB" dirty="0">
              <a:latin typeface="Bradley Hand ITC" panose="03070402050302030203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27548" y="1436371"/>
                <a:ext cx="538224" cy="52322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dirty="0" smtClean="0">
                          <a:latin typeface="Cambria Math"/>
                        </a:rPr>
                        <m:t>𝐻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548" y="1436371"/>
                <a:ext cx="538224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438" y="5171492"/>
            <a:ext cx="8767125" cy="11487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68458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B323BDD-4028-444F-8CE7-0565EC46473D}"/>
              </a:ext>
            </a:extLst>
          </p:cNvPr>
          <p:cNvSpPr/>
          <p:nvPr/>
        </p:nvSpPr>
        <p:spPr>
          <a:xfrm>
            <a:off x="0" y="7523"/>
            <a:ext cx="9144000" cy="68429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5858" y="626335"/>
            <a:ext cx="6852285" cy="35413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467899" y="7523"/>
            <a:ext cx="42082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Overlapping Semicircles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7883" y="5187312"/>
            <a:ext cx="8068234" cy="9646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000" dirty="0">
                <a:latin typeface="Comic Sans MS" panose="030F0702030302020204" pitchFamily="66" charset="0"/>
              </a:rPr>
              <a:t>In the diagram all arcs are semicircles and two lengths are shown.</a:t>
            </a:r>
          </a:p>
          <a:p>
            <a:pPr>
              <a:lnSpc>
                <a:spcPct val="150000"/>
              </a:lnSpc>
            </a:pPr>
            <a:r>
              <a:rPr lang="en-GB" sz="2000" dirty="0">
                <a:latin typeface="Comic Sans MS" panose="030F0702030302020204" pitchFamily="66" charset="0"/>
              </a:rPr>
              <a:t>What is the value of the shaded area?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462639" y="2163383"/>
                <a:ext cx="55495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dirty="0" smtClean="0"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en-GB" sz="2800" b="1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2639" y="2163383"/>
                <a:ext cx="554959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700636" y="4278092"/>
                <a:ext cx="737702" cy="11535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b="1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1" i="1" dirty="0" smtClean="0">
                              <a:latin typeface="Cambria Math"/>
                            </a:rPr>
                            <m:t>𝟐</m:t>
                          </m:r>
                        </m:num>
                        <m:den>
                          <m:r>
                            <a:rPr lang="en-GB" sz="2400" b="1" i="1" dirty="0" smtClean="0">
                              <a:latin typeface="Cambria Math"/>
                            </a:rPr>
                            <m:t>𝟕</m:t>
                          </m:r>
                        </m:den>
                      </m:f>
                    </m:oMath>
                  </m:oMathPara>
                </a14:m>
                <a:endParaRPr lang="en-GB" sz="2400" b="1" dirty="0">
                  <a:latin typeface="Comic Sans MS" panose="030F0702030302020204" pitchFamily="66" charset="0"/>
                </a:endParaRPr>
              </a:p>
              <a:p>
                <a:endParaRPr lang="en-GB" sz="2400" b="1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0636" y="4278092"/>
                <a:ext cx="737702" cy="115358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Arrow Connector 3"/>
          <p:cNvCxnSpPr/>
          <p:nvPr/>
        </p:nvCxnSpPr>
        <p:spPr>
          <a:xfrm>
            <a:off x="1216873" y="4208514"/>
            <a:ext cx="1709207" cy="0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024711" y="4343135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</p:spTree>
    <p:extLst>
      <p:ext uri="{BB962C8B-B14F-4D97-AF65-F5344CB8AC3E}">
        <p14:creationId xmlns:p14="http://schemas.microsoft.com/office/powerpoint/2010/main" val="3633965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5858" y="626335"/>
            <a:ext cx="6852285" cy="35413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467899" y="7523"/>
            <a:ext cx="42082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Overlapping Semicircles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462639" y="2163383"/>
                <a:ext cx="55495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dirty="0" smtClean="0"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en-GB" sz="2800" b="1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2639" y="2163383"/>
                <a:ext cx="554959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810998" y="4278092"/>
                <a:ext cx="502061" cy="7829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b="1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1" i="1" dirty="0" smtClean="0">
                              <a:latin typeface="Cambria Math"/>
                            </a:rPr>
                            <m:t>𝟒</m:t>
                          </m:r>
                        </m:num>
                        <m:den>
                          <m:r>
                            <a:rPr lang="en-GB" sz="2400" b="1" i="1" dirty="0" smtClean="0">
                              <a:latin typeface="Cambria Math"/>
                            </a:rPr>
                            <m:t>𝟕</m:t>
                          </m:r>
                        </m:den>
                      </m:f>
                    </m:oMath>
                  </m:oMathPara>
                </a14:m>
                <a:endParaRPr lang="en-GB" sz="2400" b="1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0998" y="4278092"/>
                <a:ext cx="502061" cy="78290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Arrow Connector 3"/>
          <p:cNvCxnSpPr/>
          <p:nvPr/>
        </p:nvCxnSpPr>
        <p:spPr>
          <a:xfrm>
            <a:off x="1216873" y="4208514"/>
            <a:ext cx="1709207" cy="0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024711" y="4343135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652573" y="141702"/>
            <a:ext cx="10054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SIC_73</a:t>
            </a:r>
            <a:endParaRPr lang="en-GB" dirty="0">
              <a:latin typeface="Bradley Hand ITC" panose="03070402050302030203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27548" y="1436371"/>
                <a:ext cx="414088" cy="52322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dirty="0" smtClean="0">
                          <a:latin typeface="Cambria Math"/>
                        </a:rPr>
                        <m:t>𝐼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548" y="1436371"/>
                <a:ext cx="414088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438" y="5171492"/>
            <a:ext cx="8767125" cy="11487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76660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5858" y="626335"/>
            <a:ext cx="6852285" cy="35413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467899" y="7523"/>
            <a:ext cx="42082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Overlapping Semicircles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462639" y="2163383"/>
                <a:ext cx="55495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dirty="0" smtClean="0"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en-GB" sz="2800" b="1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2639" y="2163383"/>
                <a:ext cx="554959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810998" y="4278092"/>
                <a:ext cx="502061" cy="79175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b="1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1" i="1" dirty="0" smtClean="0">
                              <a:latin typeface="Cambria Math"/>
                            </a:rPr>
                            <m:t>𝟓</m:t>
                          </m:r>
                        </m:num>
                        <m:den>
                          <m:r>
                            <a:rPr lang="en-GB" sz="2400" b="1" i="1" dirty="0" smtClean="0">
                              <a:latin typeface="Cambria Math"/>
                            </a:rPr>
                            <m:t>𝟕</m:t>
                          </m:r>
                        </m:den>
                      </m:f>
                    </m:oMath>
                  </m:oMathPara>
                </a14:m>
                <a:endParaRPr lang="en-GB" sz="2400" b="1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0998" y="4278092"/>
                <a:ext cx="502061" cy="79175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Arrow Connector 3"/>
          <p:cNvCxnSpPr/>
          <p:nvPr/>
        </p:nvCxnSpPr>
        <p:spPr>
          <a:xfrm>
            <a:off x="1216873" y="4208514"/>
            <a:ext cx="1709207" cy="0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024711" y="4343135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652573" y="141702"/>
            <a:ext cx="10054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SIC_73</a:t>
            </a:r>
            <a:endParaRPr lang="en-GB" dirty="0">
              <a:latin typeface="Bradley Hand ITC" panose="03070402050302030203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27548" y="1436371"/>
                <a:ext cx="411266" cy="52322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dirty="0" smtClean="0">
                          <a:latin typeface="Cambria Math"/>
                        </a:rPr>
                        <m:t>𝐽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548" y="1436371"/>
                <a:ext cx="411266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438" y="5171492"/>
            <a:ext cx="8767125" cy="11487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0951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5858" y="626335"/>
            <a:ext cx="6852285" cy="35413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467899" y="7523"/>
            <a:ext cx="42082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Overlapping Semicircles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462639" y="2163383"/>
                <a:ext cx="55495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dirty="0" smtClean="0"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en-GB" sz="2800" b="1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2639" y="2163383"/>
                <a:ext cx="554959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810998" y="4278092"/>
                <a:ext cx="502061" cy="7842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b="1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1" i="1" dirty="0" smtClean="0">
                              <a:latin typeface="Cambria Math"/>
                            </a:rPr>
                            <m:t>𝟔</m:t>
                          </m:r>
                        </m:num>
                        <m:den>
                          <m:r>
                            <a:rPr lang="en-GB" sz="2400" b="1" i="1" dirty="0" smtClean="0">
                              <a:latin typeface="Cambria Math"/>
                            </a:rPr>
                            <m:t>𝟕</m:t>
                          </m:r>
                        </m:den>
                      </m:f>
                    </m:oMath>
                  </m:oMathPara>
                </a14:m>
                <a:endParaRPr lang="en-GB" sz="2400" b="1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0998" y="4278092"/>
                <a:ext cx="502061" cy="78425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Arrow Connector 3"/>
          <p:cNvCxnSpPr/>
          <p:nvPr/>
        </p:nvCxnSpPr>
        <p:spPr>
          <a:xfrm>
            <a:off x="1216873" y="4208514"/>
            <a:ext cx="1709207" cy="0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024711" y="4343135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652573" y="141702"/>
            <a:ext cx="10054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SIC_73</a:t>
            </a:r>
            <a:endParaRPr lang="en-GB" dirty="0">
              <a:latin typeface="Bradley Hand ITC" panose="03070402050302030203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27548" y="1436371"/>
                <a:ext cx="527388" cy="52322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dirty="0" smtClean="0">
                          <a:latin typeface="Cambria Math"/>
                        </a:rPr>
                        <m:t>𝐾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548" y="1436371"/>
                <a:ext cx="527388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438" y="5171492"/>
            <a:ext cx="8767125" cy="11487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49905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5858" y="626335"/>
            <a:ext cx="6852285" cy="35413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467899" y="7523"/>
            <a:ext cx="42082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Overlapping Semicircles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462639" y="2163383"/>
                <a:ext cx="55495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dirty="0" smtClean="0"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en-GB" sz="2800" b="1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2639" y="2163383"/>
                <a:ext cx="554959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810998" y="4278092"/>
                <a:ext cx="686405" cy="7838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b="1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1" i="1" dirty="0" smtClean="0">
                              <a:latin typeface="Cambria Math"/>
                            </a:rPr>
                            <m:t>𝟑</m:t>
                          </m:r>
                        </m:num>
                        <m:den>
                          <m:r>
                            <a:rPr lang="en-GB" sz="2400" b="1" i="1" dirty="0" smtClean="0">
                              <a:latin typeface="Cambria Math"/>
                            </a:rPr>
                            <m:t>𝟏𝟏</m:t>
                          </m:r>
                        </m:den>
                      </m:f>
                    </m:oMath>
                  </m:oMathPara>
                </a14:m>
                <a:endParaRPr lang="en-GB" sz="2400" b="1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0998" y="4278092"/>
                <a:ext cx="686405" cy="78380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Arrow Connector 3"/>
          <p:cNvCxnSpPr/>
          <p:nvPr/>
        </p:nvCxnSpPr>
        <p:spPr>
          <a:xfrm>
            <a:off x="1216873" y="4208514"/>
            <a:ext cx="1709207" cy="0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024711" y="4343135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652573" y="141702"/>
            <a:ext cx="10054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SIC_73</a:t>
            </a:r>
            <a:endParaRPr lang="en-GB" dirty="0">
              <a:latin typeface="Bradley Hand ITC" panose="03070402050302030203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27548" y="1436371"/>
                <a:ext cx="464551" cy="52322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dirty="0" smtClean="0">
                          <a:latin typeface="Cambria Math"/>
                        </a:rPr>
                        <m:t>𝐿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548" y="1436371"/>
                <a:ext cx="464551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438" y="5171492"/>
            <a:ext cx="8767125" cy="11487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04522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5858" y="626335"/>
            <a:ext cx="6852285" cy="35413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467899" y="7523"/>
            <a:ext cx="42082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Overlapping Semicircles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462639" y="2163383"/>
                <a:ext cx="55495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dirty="0" smtClean="0"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en-GB" sz="2800" b="1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2639" y="2163383"/>
                <a:ext cx="554959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810998" y="4278092"/>
                <a:ext cx="502061" cy="7838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b="1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1" i="1" dirty="0" smtClean="0">
                              <a:latin typeface="Cambria Math"/>
                            </a:rPr>
                            <m:t>𝟑</m:t>
                          </m:r>
                        </m:num>
                        <m:den>
                          <m:r>
                            <a:rPr lang="en-GB" sz="2400" b="1" i="1" dirty="0" smtClean="0">
                              <a:latin typeface="Cambria Math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en-GB" sz="2400" b="1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0998" y="4278092"/>
                <a:ext cx="502061" cy="78380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Arrow Connector 3"/>
          <p:cNvCxnSpPr/>
          <p:nvPr/>
        </p:nvCxnSpPr>
        <p:spPr>
          <a:xfrm>
            <a:off x="1216873" y="4208514"/>
            <a:ext cx="1709207" cy="0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024711" y="4343135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652573" y="141702"/>
            <a:ext cx="10054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SIC_73</a:t>
            </a:r>
            <a:endParaRPr lang="en-GB" dirty="0">
              <a:latin typeface="Bradley Hand ITC" panose="03070402050302030203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27548" y="1436371"/>
                <a:ext cx="581377" cy="52322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dirty="0" smtClean="0">
                          <a:latin typeface="Cambria Math"/>
                        </a:rPr>
                        <m:t>𝑀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548" y="1436371"/>
                <a:ext cx="581377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438" y="5171492"/>
            <a:ext cx="8767125" cy="11487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51972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5858" y="626335"/>
            <a:ext cx="6852285" cy="35413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467899" y="7523"/>
            <a:ext cx="42082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Overlapping Semicircles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462639" y="2163383"/>
                <a:ext cx="55495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dirty="0" smtClean="0"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en-GB" sz="2800" b="1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2639" y="2163383"/>
                <a:ext cx="554959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810998" y="4278092"/>
                <a:ext cx="502061" cy="79367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b="1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1" i="1" dirty="0" smtClean="0">
                              <a:latin typeface="Cambria Math"/>
                            </a:rPr>
                            <m:t>𝟓</m:t>
                          </m:r>
                        </m:num>
                        <m:den>
                          <m:r>
                            <a:rPr lang="en-GB" sz="2400" b="1" i="1" dirty="0" smtClean="0">
                              <a:latin typeface="Cambria Math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en-GB" sz="2400" b="1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0998" y="4278092"/>
                <a:ext cx="502061" cy="793679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Arrow Connector 3"/>
          <p:cNvCxnSpPr/>
          <p:nvPr/>
        </p:nvCxnSpPr>
        <p:spPr>
          <a:xfrm>
            <a:off x="1216873" y="4208514"/>
            <a:ext cx="1709207" cy="0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024711" y="4343135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652573" y="141702"/>
            <a:ext cx="10054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SIC_73</a:t>
            </a:r>
            <a:endParaRPr lang="en-GB" dirty="0">
              <a:latin typeface="Bradley Hand ITC" panose="03070402050302030203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27548" y="1436371"/>
                <a:ext cx="538096" cy="52322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dirty="0" smtClean="0">
                          <a:latin typeface="Cambria Math"/>
                        </a:rPr>
                        <m:t>𝑁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548" y="1436371"/>
                <a:ext cx="538096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438" y="5171492"/>
            <a:ext cx="8767125" cy="11487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4412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5858" y="626335"/>
            <a:ext cx="6852285" cy="35413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467899" y="7523"/>
            <a:ext cx="42082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Overlapping Semicircles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462639" y="2163383"/>
                <a:ext cx="55495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dirty="0" smtClean="0"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en-GB" sz="2800" b="1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2639" y="2163383"/>
                <a:ext cx="554959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810998" y="4278092"/>
                <a:ext cx="502061" cy="7913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b="1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1" i="1" dirty="0" smtClean="0">
                              <a:latin typeface="Cambria Math"/>
                            </a:rPr>
                            <m:t>𝟓</m:t>
                          </m:r>
                        </m:num>
                        <m:den>
                          <m:r>
                            <a:rPr lang="en-GB" sz="2400" b="1" i="1" dirty="0" smtClean="0">
                              <a:latin typeface="Cambria Math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lang="en-GB" sz="2400" b="1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0998" y="4278092"/>
                <a:ext cx="502061" cy="79130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Arrow Connector 3"/>
          <p:cNvCxnSpPr/>
          <p:nvPr/>
        </p:nvCxnSpPr>
        <p:spPr>
          <a:xfrm>
            <a:off x="1216873" y="4208514"/>
            <a:ext cx="1709207" cy="0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024711" y="4343135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652573" y="141702"/>
            <a:ext cx="10054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SIC_73</a:t>
            </a:r>
            <a:endParaRPr lang="en-GB" dirty="0">
              <a:latin typeface="Bradley Hand ITC" panose="03070402050302030203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27548" y="1436371"/>
                <a:ext cx="517257" cy="52322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dirty="0" smtClean="0"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548" y="1436371"/>
                <a:ext cx="517257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438" y="5171492"/>
            <a:ext cx="8767125" cy="11487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28623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5858" y="626335"/>
            <a:ext cx="6852285" cy="35413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467899" y="7523"/>
            <a:ext cx="42082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Overlapping Semicircles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462639" y="2163383"/>
                <a:ext cx="55495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dirty="0" smtClean="0"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en-GB" sz="2800" b="1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2639" y="2163383"/>
                <a:ext cx="554959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810998" y="4278092"/>
                <a:ext cx="502061" cy="7813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b="1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1" i="1" dirty="0" smtClean="0">
                              <a:latin typeface="Cambria Math"/>
                            </a:rPr>
                            <m:t>𝟕</m:t>
                          </m:r>
                        </m:num>
                        <m:den>
                          <m:r>
                            <a:rPr lang="en-GB" sz="2400" b="1" i="1" dirty="0" smtClean="0">
                              <a:latin typeface="Cambria Math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lang="en-GB" sz="2400" b="1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0998" y="4278092"/>
                <a:ext cx="502061" cy="781368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Arrow Connector 3"/>
          <p:cNvCxnSpPr/>
          <p:nvPr/>
        </p:nvCxnSpPr>
        <p:spPr>
          <a:xfrm>
            <a:off x="1216873" y="4208514"/>
            <a:ext cx="1709207" cy="0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024711" y="4343135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652573" y="141702"/>
            <a:ext cx="10054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SIC_73</a:t>
            </a:r>
            <a:endParaRPr lang="en-GB" dirty="0">
              <a:latin typeface="Bradley Hand ITC" panose="03070402050302030203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27548" y="1436371"/>
                <a:ext cx="498020" cy="52322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dirty="0" smtClean="0">
                          <a:latin typeface="Cambria Math"/>
                        </a:rPr>
                        <m:t>𝑃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548" y="1436371"/>
                <a:ext cx="498020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438" y="5171492"/>
            <a:ext cx="8767125" cy="11487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12036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5858" y="626335"/>
            <a:ext cx="6852285" cy="35413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467899" y="7523"/>
            <a:ext cx="42082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Overlapping Semicircles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462639" y="2163383"/>
                <a:ext cx="55495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dirty="0" smtClean="0"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en-GB" sz="2800" b="1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2639" y="2163383"/>
                <a:ext cx="554959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810998" y="4278092"/>
                <a:ext cx="686405" cy="7838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b="1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1" i="1" dirty="0" smtClean="0">
                              <a:latin typeface="Cambria Math"/>
                            </a:rPr>
                            <m:t>𝟏𝟏</m:t>
                          </m:r>
                        </m:num>
                        <m:den>
                          <m:r>
                            <a:rPr lang="en-GB" sz="2400" b="1" i="1" dirty="0" smtClean="0">
                              <a:latin typeface="Cambria Math"/>
                            </a:rPr>
                            <m:t>𝟔</m:t>
                          </m:r>
                        </m:den>
                      </m:f>
                    </m:oMath>
                  </m:oMathPara>
                </a14:m>
                <a:endParaRPr lang="en-GB" sz="2400" b="1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0998" y="4278092"/>
                <a:ext cx="686405" cy="78380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Arrow Connector 3"/>
          <p:cNvCxnSpPr/>
          <p:nvPr/>
        </p:nvCxnSpPr>
        <p:spPr>
          <a:xfrm>
            <a:off x="1216873" y="4208514"/>
            <a:ext cx="1709207" cy="0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024711" y="4343135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652573" y="141702"/>
            <a:ext cx="10054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SIC_73</a:t>
            </a:r>
            <a:endParaRPr lang="en-GB" dirty="0">
              <a:latin typeface="Bradley Hand ITC" panose="03070402050302030203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27548" y="1436371"/>
                <a:ext cx="518988" cy="52322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dirty="0" smtClean="0">
                          <a:latin typeface="Cambria Math"/>
                        </a:rPr>
                        <m:t>𝑄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548" y="1436371"/>
                <a:ext cx="518988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438" y="5171492"/>
            <a:ext cx="8767125" cy="11487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37140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5858" y="626335"/>
            <a:ext cx="6852285" cy="35413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467899" y="7523"/>
            <a:ext cx="42082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Overlapping Semicircles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462639" y="2163383"/>
                <a:ext cx="55495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dirty="0" smtClean="0"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en-GB" sz="2800" b="1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2639" y="2163383"/>
                <a:ext cx="554959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810998" y="4278092"/>
                <a:ext cx="686405" cy="7838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b="1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1" i="1" dirty="0" smtClean="0">
                              <a:latin typeface="Cambria Math"/>
                            </a:rPr>
                            <m:t>𝟏𝟏</m:t>
                          </m:r>
                        </m:num>
                        <m:den>
                          <m:r>
                            <a:rPr lang="en-GB" sz="2400" b="1" i="1" dirty="0" smtClean="0">
                              <a:latin typeface="Cambria Math"/>
                            </a:rPr>
                            <m:t>𝟕</m:t>
                          </m:r>
                        </m:den>
                      </m:f>
                    </m:oMath>
                  </m:oMathPara>
                </a14:m>
                <a:endParaRPr lang="en-GB" sz="2400" b="1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0998" y="4278092"/>
                <a:ext cx="686405" cy="78380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Arrow Connector 3"/>
          <p:cNvCxnSpPr/>
          <p:nvPr/>
        </p:nvCxnSpPr>
        <p:spPr>
          <a:xfrm>
            <a:off x="1216873" y="4208514"/>
            <a:ext cx="1709207" cy="0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024711" y="4343135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652573" y="141702"/>
            <a:ext cx="10054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SIC_73</a:t>
            </a:r>
            <a:endParaRPr lang="en-GB" dirty="0">
              <a:latin typeface="Bradley Hand ITC" panose="03070402050302030203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27548" y="1436371"/>
                <a:ext cx="506164" cy="52322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dirty="0" smtClean="0">
                          <a:latin typeface="Cambria Math"/>
                        </a:rPr>
                        <m:t>𝑅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548" y="1436371"/>
                <a:ext cx="506164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438" y="5171492"/>
            <a:ext cx="8767125" cy="11487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50612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5858" y="626335"/>
            <a:ext cx="6852285" cy="35413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467899" y="7523"/>
            <a:ext cx="42082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Overlapping Semicircles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0" y="4805168"/>
                <a:ext cx="4825660" cy="16571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GB" sz="20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20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sz="2000" b="1" i="1" dirty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2000" b="1" i="1" dirty="0">
                                    <a:solidFill>
                                      <a:schemeClr val="tx2"/>
                                    </a:solidFill>
                                    <a:latin typeface="Cambria Math"/>
                                  </a:rPr>
                                  <m:t>𝟏𝟎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GB" sz="2000" b="1" i="1" dirty="0"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2000" b="1" i="1" dirty="0">
                                        <a:solidFill>
                                          <a:schemeClr val="tx2"/>
                                        </a:solidFill>
                                        <a:latin typeface="Cambria Math"/>
                                      </a:rPr>
                                      <m:t>𝟐</m:t>
                                    </m:r>
                                  </m:e>
                                </m:rad>
                              </m:num>
                              <m:den>
                                <m:r>
                                  <a:rPr lang="en-GB" sz="2000" b="1" i="1" dirty="0">
                                    <a:solidFill>
                                      <a:schemeClr val="tx2"/>
                                    </a:solidFill>
                                    <a:latin typeface="Cambria Math"/>
                                  </a:rPr>
                                  <m:t>𝟕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GB" sz="20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000" b="0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sz="2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20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ad>
                              <m:radPr>
                                <m:degHide m:val="on"/>
                                <m:ctrlPr>
                                  <a:rPr lang="en-GB" sz="2000" b="1" i="1" dirty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sSup>
                                  <m:sSupPr>
                                    <m:ctrlPr>
                                      <a:rPr lang="en-GB" sz="2000" b="1" i="1" dirty="0"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sz="2000" b="1" i="1" dirty="0">
                                        <a:solidFill>
                                          <a:schemeClr val="tx2"/>
                                        </a:solidFill>
                                        <a:latin typeface="Cambria Math"/>
                                      </a:rPr>
                                      <m:t>𝒂</m:t>
                                    </m:r>
                                  </m:e>
                                  <m:sup>
                                    <m:r>
                                      <a:rPr lang="en-GB" sz="2000" b="1" i="1" dirty="0">
                                        <a:solidFill>
                                          <a:schemeClr val="tx2"/>
                                        </a:solidFill>
                                        <a:latin typeface="Cambria Math"/>
                                      </a:rPr>
                                      <m:t>𝟐</m:t>
                                    </m:r>
                                  </m:sup>
                                </m:sSup>
                                <m:r>
                                  <a:rPr lang="en-GB" sz="2000" b="1" i="1" dirty="0">
                                    <a:solidFill>
                                      <a:schemeClr val="tx2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en-GB" sz="2000" b="1" i="1" dirty="0">
                                    <a:solidFill>
                                      <a:schemeClr val="tx2"/>
                                    </a:solidFill>
                                    <a:latin typeface="Cambria Math"/>
                                  </a:rPr>
                                  <m:t>𝟒</m:t>
                                </m:r>
                              </m:e>
                            </m:rad>
                          </m:e>
                        </m:d>
                      </m:e>
                      <m:sup>
                        <m:r>
                          <a:rPr lang="en-GB" sz="20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000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GB" sz="2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20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sz="200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2000" b="0" i="1" smtClean="0">
                                    <a:latin typeface="Cambria Math"/>
                                  </a:rPr>
                                  <m:t>2</m:t>
                                </m:r>
                              </m:num>
                              <m:den>
                                <m:r>
                                  <a:rPr lang="en-GB" sz="2000" b="0" i="1" smtClean="0">
                                    <a:latin typeface="Cambria Math"/>
                                  </a:rPr>
                                  <m:t>7</m:t>
                                </m:r>
                              </m:den>
                            </m:f>
                            <m:r>
                              <a:rPr lang="en-GB" sz="2000" b="0" i="1" smtClean="0">
                                <a:latin typeface="Cambria Math"/>
                              </a:rPr>
                              <m:t>+</m:t>
                            </m:r>
                            <m:r>
                              <a:rPr lang="en-GB" sz="2000" b="0" i="1" smtClean="0">
                                <a:latin typeface="Cambria Math"/>
                              </a:rPr>
                              <m:t>𝑎</m:t>
                            </m:r>
                          </m:e>
                        </m:d>
                      </m:e>
                      <m:sup>
                        <m:r>
                          <a:rPr lang="en-GB" sz="2000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en-GB" sz="2000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2000" dirty="0"/>
                  <a:t>	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b="0" i="1" smtClean="0">
                            <a:latin typeface="Cambria Math"/>
                          </a:rPr>
                          <m:t>200</m:t>
                        </m:r>
                      </m:num>
                      <m:den>
                        <m:r>
                          <a:rPr lang="en-GB" sz="2000" b="0" i="1" smtClean="0">
                            <a:latin typeface="Cambria Math"/>
                          </a:rPr>
                          <m:t>49</m:t>
                        </m:r>
                      </m:den>
                    </m:f>
                    <m:r>
                      <a:rPr lang="en-GB" sz="2000" b="0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000" b="0" i="1" smtClean="0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en-GB" sz="20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000" b="0" i="1" smtClean="0">
                        <a:latin typeface="Cambria Math"/>
                      </a:rPr>
                      <m:t>+4=</m:t>
                    </m:r>
                    <m:f>
                      <m:fPr>
                        <m:ctrlPr>
                          <a:rPr lang="en-GB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b="0" i="1" smtClean="0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en-GB" sz="2000" b="0" i="1" smtClean="0">
                            <a:latin typeface="Cambria Math"/>
                          </a:rPr>
                          <m:t>49</m:t>
                        </m:r>
                      </m:den>
                    </m:f>
                    <m:r>
                      <a:rPr lang="en-GB" sz="2000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GB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b="0" i="1" smtClean="0">
                            <a:latin typeface="Cambria Math"/>
                          </a:rPr>
                          <m:t>4</m:t>
                        </m:r>
                        <m:r>
                          <a:rPr lang="en-GB" sz="2000" b="0" i="1" smtClean="0">
                            <a:latin typeface="Cambria Math"/>
                          </a:rPr>
                          <m:t>𝑎</m:t>
                        </m:r>
                      </m:num>
                      <m:den>
                        <m:r>
                          <a:rPr lang="en-GB" sz="2000" b="0" i="1" smtClean="0">
                            <a:latin typeface="Cambria Math"/>
                          </a:rPr>
                          <m:t>7</m:t>
                        </m:r>
                      </m:den>
                    </m:f>
                    <m:r>
                      <a:rPr lang="en-GB" sz="2000" b="0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000" b="0" i="1" smtClean="0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en-GB" sz="2000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en-GB" sz="20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4805168"/>
                <a:ext cx="4825660" cy="16571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462639" y="2163383"/>
                <a:ext cx="55495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dirty="0" smtClean="0"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en-GB" sz="2800" b="1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2639" y="2163383"/>
                <a:ext cx="554959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" name="Group 2"/>
          <p:cNvGrpSpPr/>
          <p:nvPr/>
        </p:nvGrpSpPr>
        <p:grpSpPr>
          <a:xfrm>
            <a:off x="1216873" y="4197138"/>
            <a:ext cx="1709207" cy="1223164"/>
            <a:chOff x="1216873" y="4208514"/>
            <a:chExt cx="1709207" cy="122316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Box 6"/>
                <p:cNvSpPr txBox="1"/>
                <p:nvPr/>
              </p:nvSpPr>
              <p:spPr>
                <a:xfrm>
                  <a:off x="1700636" y="4278092"/>
                  <a:ext cx="737702" cy="115358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2400" b="1" i="1" dirty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400" b="1" i="1" dirty="0" smtClean="0">
                                <a:latin typeface="Cambria Math"/>
                              </a:rPr>
                              <m:t>𝟐</m:t>
                            </m:r>
                          </m:num>
                          <m:den>
                            <m:r>
                              <a:rPr lang="en-GB" sz="2400" b="1" i="1" dirty="0" smtClean="0">
                                <a:latin typeface="Cambria Math"/>
                              </a:rPr>
                              <m:t>𝟕</m:t>
                            </m:r>
                          </m:den>
                        </m:f>
                      </m:oMath>
                    </m:oMathPara>
                  </a14:m>
                  <a:endParaRPr lang="en-GB" sz="2400" b="1" dirty="0">
                    <a:latin typeface="Comic Sans MS" panose="030F0702030302020204" pitchFamily="66" charset="0"/>
                  </a:endParaRPr>
                </a:p>
                <a:p>
                  <a:endParaRPr lang="en-GB" sz="2400" b="1" dirty="0">
                    <a:latin typeface="Comic Sans MS" panose="030F0702030302020204" pitchFamily="66" charset="0"/>
                  </a:endParaRPr>
                </a:p>
              </p:txBody>
            </p:sp>
          </mc:Choice>
          <mc:Fallback xmlns="">
            <p:sp>
              <p:nvSpPr>
                <p:cNvPr id="7" name="TextBox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00636" y="4278092"/>
                  <a:ext cx="737702" cy="1153586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4" name="Straight Arrow Connector 3"/>
            <p:cNvCxnSpPr/>
            <p:nvPr/>
          </p:nvCxnSpPr>
          <p:spPr>
            <a:xfrm>
              <a:off x="1216873" y="4208514"/>
              <a:ext cx="1709207" cy="0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9"/>
          <p:cNvGrpSpPr/>
          <p:nvPr/>
        </p:nvGrpSpPr>
        <p:grpSpPr>
          <a:xfrm>
            <a:off x="2911497" y="4197138"/>
            <a:ext cx="5004205" cy="1105295"/>
            <a:chOff x="1216873" y="4208514"/>
            <a:chExt cx="1709207" cy="110529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Box 11"/>
                <p:cNvSpPr txBox="1"/>
                <p:nvPr/>
              </p:nvSpPr>
              <p:spPr>
                <a:xfrm>
                  <a:off x="1887100" y="4482812"/>
                  <a:ext cx="372966" cy="83099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1" i="1" dirty="0" smtClean="0">
                            <a:latin typeface="Cambria Math"/>
                          </a:rPr>
                          <m:t>𝒂</m:t>
                        </m:r>
                      </m:oMath>
                    </m:oMathPara>
                  </a14:m>
                  <a:endParaRPr lang="en-GB" sz="2400" b="1" dirty="0">
                    <a:latin typeface="Comic Sans MS" panose="030F0702030302020204" pitchFamily="66" charset="0"/>
                  </a:endParaRPr>
                </a:p>
                <a:p>
                  <a:endParaRPr lang="en-GB" sz="2400" b="1" dirty="0">
                    <a:latin typeface="Comic Sans MS" panose="030F0702030302020204" pitchFamily="66" charset="0"/>
                  </a:endParaRPr>
                </a:p>
              </p:txBody>
            </p:sp>
          </mc:Choice>
          <mc:Fallback xmlns="">
            <p:sp>
              <p:nvSpPr>
                <p:cNvPr id="12" name="TextBox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87100" y="4482812"/>
                  <a:ext cx="372966" cy="830997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3" name="Straight Arrow Connector 12"/>
            <p:cNvCxnSpPr/>
            <p:nvPr/>
          </p:nvCxnSpPr>
          <p:spPr>
            <a:xfrm>
              <a:off x="1216873" y="4208514"/>
              <a:ext cx="1709207" cy="0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oup 18"/>
          <p:cNvGrpSpPr/>
          <p:nvPr/>
        </p:nvGrpSpPr>
        <p:grpSpPr>
          <a:xfrm>
            <a:off x="1216873" y="1160060"/>
            <a:ext cx="6698829" cy="2906973"/>
            <a:chOff x="1216873" y="1160060"/>
            <a:chExt cx="6698829" cy="2906973"/>
          </a:xfrm>
        </p:grpSpPr>
        <p:cxnSp>
          <p:nvCxnSpPr>
            <p:cNvPr id="9" name="Straight Connector 8"/>
            <p:cNvCxnSpPr/>
            <p:nvPr/>
          </p:nvCxnSpPr>
          <p:spPr>
            <a:xfrm flipV="1">
              <a:off x="1216873" y="1160060"/>
              <a:ext cx="1709207" cy="2906973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2926080" y="1160060"/>
              <a:ext cx="4989622" cy="2906973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1216873" y="4067033"/>
              <a:ext cx="6698829" cy="0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Rectangle 17"/>
            <p:cNvSpPr/>
            <p:nvPr/>
          </p:nvSpPr>
          <p:spPr>
            <a:xfrm rot="1800000">
              <a:off x="2856905" y="1226775"/>
              <a:ext cx="256961" cy="256961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611068" y="1894236"/>
                <a:ext cx="1298817" cy="12379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b="1" i="1" dirty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1" i="1" dirty="0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𝟏𝟎</m:t>
                          </m:r>
                          <m:rad>
                            <m:radPr>
                              <m:degHide m:val="on"/>
                              <m:ctrlPr>
                                <a:rPr lang="en-GB" sz="2400" b="1" i="1" dirty="0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400" b="1" i="1" dirty="0" smtClean="0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e>
                          </m:rad>
                        </m:num>
                        <m:den>
                          <m:r>
                            <a:rPr lang="en-GB" sz="2400" b="1" i="1" dirty="0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𝟕</m:t>
                          </m:r>
                        </m:den>
                      </m:f>
                    </m:oMath>
                  </m:oMathPara>
                </a14:m>
                <a:endParaRPr lang="en-GB" sz="2400" b="1" dirty="0">
                  <a:solidFill>
                    <a:schemeClr val="tx2"/>
                  </a:solidFill>
                  <a:latin typeface="Comic Sans MS" panose="030F0702030302020204" pitchFamily="66" charset="0"/>
                </a:endParaRPr>
              </a:p>
              <a:p>
                <a:endParaRPr lang="en-GB" sz="2400" b="1" dirty="0">
                  <a:solidFill>
                    <a:schemeClr val="tx2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068" y="1894236"/>
                <a:ext cx="1298817" cy="1237903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4873783" y="1887264"/>
                <a:ext cx="1652119" cy="92384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2400" b="1" i="1" dirty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GB" sz="2400" b="1" i="1" dirty="0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2400" b="1" i="1" dirty="0" smtClean="0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𝒂</m:t>
                              </m:r>
                            </m:e>
                            <m:sup>
                              <m:r>
                                <a:rPr lang="en-GB" sz="2400" b="1" i="1" dirty="0" smtClean="0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GB" sz="2400" b="1" i="1" dirty="0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GB" sz="2400" b="1" i="1" dirty="0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𝟒</m:t>
                          </m:r>
                        </m:e>
                      </m:rad>
                    </m:oMath>
                  </m:oMathPara>
                </a14:m>
                <a:endParaRPr lang="en-GB" sz="2400" b="1" dirty="0">
                  <a:solidFill>
                    <a:schemeClr val="tx2"/>
                  </a:solidFill>
                  <a:latin typeface="Comic Sans MS" panose="030F0702030302020204" pitchFamily="66" charset="0"/>
                </a:endParaRPr>
              </a:p>
              <a:p>
                <a:endParaRPr lang="en-GB" sz="2400" b="1" dirty="0">
                  <a:solidFill>
                    <a:schemeClr val="tx2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3783" y="1887264"/>
                <a:ext cx="1652119" cy="923843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4301392" y="5105424"/>
                <a:ext cx="482566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𝒂</m:t>
                      </m:r>
                      <m:r>
                        <a:rPr lang="en-GB" sz="2400" b="1" i="1" smtClean="0">
                          <a:latin typeface="Cambria Math"/>
                        </a:rPr>
                        <m:t>=</m:t>
                      </m:r>
                      <m:r>
                        <a:rPr lang="en-GB" sz="2400" b="1" i="1" smtClean="0">
                          <a:latin typeface="Cambria Math"/>
                        </a:rPr>
                        <m:t>𝟏𝟒</m:t>
                      </m:r>
                    </m:oMath>
                  </m:oMathPara>
                </a14:m>
                <a:endParaRPr lang="en-GB" sz="2400" b="1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1392" y="5105424"/>
                <a:ext cx="4825660" cy="646331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Box 25"/>
          <p:cNvSpPr txBox="1"/>
          <p:nvPr/>
        </p:nvSpPr>
        <p:spPr>
          <a:xfrm>
            <a:off x="150125" y="818866"/>
            <a:ext cx="189507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Method 1:</a:t>
            </a:r>
          </a:p>
          <a:p>
            <a:r>
              <a:rPr lang="en-GB" dirty="0">
                <a:latin typeface="Comic Sans MS" panose="030F0702030302020204" pitchFamily="66" charset="0"/>
              </a:rPr>
              <a:t>Circle Theorem,</a:t>
            </a:r>
          </a:p>
          <a:p>
            <a:r>
              <a:rPr lang="en-GB" dirty="0" err="1">
                <a:latin typeface="Comic Sans MS" panose="030F0702030302020204" pitchFamily="66" charset="0"/>
              </a:rPr>
              <a:t>Pyhtagoras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108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5858" y="626335"/>
            <a:ext cx="6852285" cy="35413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467899" y="7523"/>
            <a:ext cx="42082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Overlapping Semicircles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462639" y="2163383"/>
                <a:ext cx="55495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dirty="0" smtClean="0"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en-GB" sz="2800" b="1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2639" y="2163383"/>
                <a:ext cx="554959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810998" y="4278092"/>
                <a:ext cx="686405" cy="7838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b="1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1" i="1" dirty="0" smtClean="0">
                              <a:latin typeface="Cambria Math"/>
                            </a:rPr>
                            <m:t>𝟏𝟏</m:t>
                          </m:r>
                        </m:num>
                        <m:den>
                          <m:r>
                            <a:rPr lang="en-GB" sz="2400" b="1" i="1" dirty="0" smtClean="0">
                              <a:latin typeface="Cambria Math"/>
                            </a:rPr>
                            <m:t>𝟖</m:t>
                          </m:r>
                        </m:den>
                      </m:f>
                    </m:oMath>
                  </m:oMathPara>
                </a14:m>
                <a:endParaRPr lang="en-GB" sz="2400" b="1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0998" y="4278092"/>
                <a:ext cx="686405" cy="78380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Arrow Connector 3"/>
          <p:cNvCxnSpPr/>
          <p:nvPr/>
        </p:nvCxnSpPr>
        <p:spPr>
          <a:xfrm>
            <a:off x="1216873" y="4208514"/>
            <a:ext cx="1709207" cy="0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024711" y="4343135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652573" y="141702"/>
            <a:ext cx="10054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SIC_73</a:t>
            </a:r>
            <a:endParaRPr lang="en-GB" dirty="0">
              <a:latin typeface="Bradley Hand ITC" panose="03070402050302030203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27548" y="1436371"/>
                <a:ext cx="464166" cy="52322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dirty="0" smtClean="0">
                          <a:latin typeface="Cambria Math"/>
                        </a:rPr>
                        <m:t>𝑆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548" y="1436371"/>
                <a:ext cx="464166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438" y="5171492"/>
            <a:ext cx="8767125" cy="11487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13291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5858" y="626335"/>
            <a:ext cx="6852285" cy="35413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467899" y="7523"/>
            <a:ext cx="42082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Overlapping Semicircles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462639" y="2163383"/>
                <a:ext cx="55495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dirty="0" smtClean="0"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en-GB" sz="2800" b="1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2639" y="2163383"/>
                <a:ext cx="554959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810998" y="4278092"/>
                <a:ext cx="686405" cy="7838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b="1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1" i="1" dirty="0" smtClean="0">
                              <a:latin typeface="Cambria Math"/>
                            </a:rPr>
                            <m:t>𝟖</m:t>
                          </m:r>
                        </m:num>
                        <m:den>
                          <m:r>
                            <a:rPr lang="en-GB" sz="2400" b="1" i="1" dirty="0" smtClean="0">
                              <a:latin typeface="Cambria Math"/>
                            </a:rPr>
                            <m:t>𝟏𝟏</m:t>
                          </m:r>
                        </m:den>
                      </m:f>
                    </m:oMath>
                  </m:oMathPara>
                </a14:m>
                <a:endParaRPr lang="en-GB" sz="2400" b="1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0998" y="4278092"/>
                <a:ext cx="686405" cy="78380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Arrow Connector 3"/>
          <p:cNvCxnSpPr/>
          <p:nvPr/>
        </p:nvCxnSpPr>
        <p:spPr>
          <a:xfrm>
            <a:off x="1216873" y="4208514"/>
            <a:ext cx="1709207" cy="0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024711" y="4343135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652573" y="141702"/>
            <a:ext cx="10054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SIC_73</a:t>
            </a:r>
            <a:endParaRPr lang="en-GB" dirty="0">
              <a:latin typeface="Bradley Hand ITC" panose="03070402050302030203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27548" y="1436371"/>
                <a:ext cx="487506" cy="52322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dirty="0" smtClean="0">
                          <a:latin typeface="Cambria Math"/>
                        </a:rPr>
                        <m:t>𝑇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548" y="1436371"/>
                <a:ext cx="487506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438" y="5171492"/>
            <a:ext cx="8767125" cy="11487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8826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5858" y="626335"/>
            <a:ext cx="6852285" cy="35413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467899" y="7523"/>
            <a:ext cx="42082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Overlapping Semicircles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462639" y="2163383"/>
                <a:ext cx="52129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dirty="0" smtClean="0">
                          <a:latin typeface="Cambria Math"/>
                        </a:rPr>
                        <m:t>𝒄</m:t>
                      </m:r>
                    </m:oMath>
                  </m:oMathPara>
                </a14:m>
                <a:endParaRPr lang="en-GB" sz="2800" b="1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2639" y="2163383"/>
                <a:ext cx="521297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810998" y="4278092"/>
                <a:ext cx="50526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dirty="0" smtClean="0">
                          <a:latin typeface="Cambria Math"/>
                        </a:rPr>
                        <m:t>𝒃</m:t>
                      </m:r>
                    </m:oMath>
                  </m:oMathPara>
                </a14:m>
                <a:endParaRPr lang="en-GB" sz="2400" b="1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0998" y="4278092"/>
                <a:ext cx="505267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Arrow Connector 3"/>
          <p:cNvCxnSpPr/>
          <p:nvPr/>
        </p:nvCxnSpPr>
        <p:spPr>
          <a:xfrm>
            <a:off x="1216873" y="4208514"/>
            <a:ext cx="1709207" cy="0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024711" y="4343135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652573" y="141702"/>
            <a:ext cx="10054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SIC_73</a:t>
            </a:r>
            <a:endParaRPr lang="en-GB" dirty="0">
              <a:latin typeface="Bradley Hand ITC" panose="03070402050302030203" pitchFamily="66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438" y="5171492"/>
            <a:ext cx="8767125" cy="11487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2" name="Group 11"/>
          <p:cNvGrpSpPr/>
          <p:nvPr/>
        </p:nvGrpSpPr>
        <p:grpSpPr>
          <a:xfrm>
            <a:off x="2895731" y="4194240"/>
            <a:ext cx="5004205" cy="954107"/>
            <a:chOff x="1216873" y="4199024"/>
            <a:chExt cx="1709207" cy="95410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/>
                <p:cNvSpPr txBox="1"/>
                <p:nvPr/>
              </p:nvSpPr>
              <p:spPr>
                <a:xfrm>
                  <a:off x="1887100" y="4199024"/>
                  <a:ext cx="310812" cy="95410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1" i="1" dirty="0" smtClean="0">
                            <a:latin typeface="Cambria Math"/>
                          </a:rPr>
                          <m:t>𝒂</m:t>
                        </m:r>
                      </m:oMath>
                    </m:oMathPara>
                  </a14:m>
                  <a:endParaRPr lang="en-GB" sz="2800" b="1" dirty="0">
                    <a:latin typeface="Comic Sans MS" panose="030F0702030302020204" pitchFamily="66" charset="0"/>
                  </a:endParaRPr>
                </a:p>
                <a:p>
                  <a:endParaRPr lang="en-GB" sz="2800" b="1" dirty="0">
                    <a:latin typeface="Comic Sans MS" panose="030F0702030302020204" pitchFamily="66" charset="0"/>
                  </a:endParaRPr>
                </a:p>
              </p:txBody>
            </p:sp>
          </mc:Choice>
          <mc:Fallback xmlns="">
            <p:sp>
              <p:nvSpPr>
                <p:cNvPr id="12" name="TextBox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87100" y="4199024"/>
                  <a:ext cx="310812" cy="954107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" name="Straight Arrow Connector 13"/>
            <p:cNvCxnSpPr/>
            <p:nvPr/>
          </p:nvCxnSpPr>
          <p:spPr>
            <a:xfrm>
              <a:off x="1216873" y="4208514"/>
              <a:ext cx="1709207" cy="0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153442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5858" y="626335"/>
            <a:ext cx="6852285" cy="35413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467899" y="7523"/>
            <a:ext cx="42082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Overlapping Semicircles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462639" y="2163383"/>
                <a:ext cx="52129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dirty="0" smtClean="0">
                          <a:latin typeface="Cambria Math"/>
                        </a:rPr>
                        <m:t>𝒄</m:t>
                      </m:r>
                    </m:oMath>
                  </m:oMathPara>
                </a14:m>
                <a:endParaRPr lang="en-GB" sz="2800" b="1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2639" y="2163383"/>
                <a:ext cx="521297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810998" y="4278092"/>
                <a:ext cx="50526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dirty="0" smtClean="0">
                          <a:latin typeface="Cambria Math"/>
                        </a:rPr>
                        <m:t>𝒃</m:t>
                      </m:r>
                    </m:oMath>
                  </m:oMathPara>
                </a14:m>
                <a:endParaRPr lang="en-GB" sz="2400" b="1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0998" y="4278092"/>
                <a:ext cx="505267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Arrow Connector 3"/>
          <p:cNvCxnSpPr/>
          <p:nvPr/>
        </p:nvCxnSpPr>
        <p:spPr>
          <a:xfrm>
            <a:off x="1216873" y="4208514"/>
            <a:ext cx="1709207" cy="0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024711" y="4343135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652573" y="141702"/>
            <a:ext cx="10054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SIC_73</a:t>
            </a:r>
            <a:endParaRPr lang="en-GB" dirty="0">
              <a:latin typeface="Bradley Hand ITC" panose="03070402050302030203" pitchFamily="66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438" y="5171492"/>
            <a:ext cx="8767125" cy="11487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2" name="Group 11"/>
          <p:cNvGrpSpPr/>
          <p:nvPr/>
        </p:nvGrpSpPr>
        <p:grpSpPr>
          <a:xfrm>
            <a:off x="2895731" y="4194240"/>
            <a:ext cx="5004205" cy="954107"/>
            <a:chOff x="1216873" y="4199024"/>
            <a:chExt cx="1709207" cy="95410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/>
                <p:cNvSpPr txBox="1"/>
                <p:nvPr/>
              </p:nvSpPr>
              <p:spPr>
                <a:xfrm>
                  <a:off x="1887100" y="4199024"/>
                  <a:ext cx="310812" cy="95410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1" i="1" dirty="0" smtClean="0">
                            <a:latin typeface="Cambria Math"/>
                          </a:rPr>
                          <m:t>𝒂</m:t>
                        </m:r>
                      </m:oMath>
                    </m:oMathPara>
                  </a14:m>
                  <a:endParaRPr lang="en-GB" sz="2800" b="1" dirty="0">
                    <a:latin typeface="Comic Sans MS" panose="030F0702030302020204" pitchFamily="66" charset="0"/>
                  </a:endParaRPr>
                </a:p>
                <a:p>
                  <a:endParaRPr lang="en-GB" sz="2800" b="1" dirty="0">
                    <a:latin typeface="Comic Sans MS" panose="030F0702030302020204" pitchFamily="66" charset="0"/>
                  </a:endParaRPr>
                </a:p>
              </p:txBody>
            </p:sp>
          </mc:Choice>
          <mc:Fallback xmlns="">
            <p:sp>
              <p:nvSpPr>
                <p:cNvPr id="12" name="TextBox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87100" y="4199024"/>
                  <a:ext cx="310812" cy="954107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" name="Straight Arrow Connector 13"/>
            <p:cNvCxnSpPr/>
            <p:nvPr/>
          </p:nvCxnSpPr>
          <p:spPr>
            <a:xfrm>
              <a:off x="1216873" y="4208514"/>
              <a:ext cx="1709207" cy="0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28662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5858" y="626335"/>
            <a:ext cx="6852285" cy="35413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467899" y="7523"/>
            <a:ext cx="42082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Overlapping Semicircles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462639" y="2163383"/>
                <a:ext cx="52129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dirty="0" smtClean="0">
                          <a:latin typeface="Cambria Math"/>
                        </a:rPr>
                        <m:t>𝒄</m:t>
                      </m:r>
                    </m:oMath>
                  </m:oMathPara>
                </a14:m>
                <a:endParaRPr lang="en-GB" sz="2800" b="1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2639" y="2163383"/>
                <a:ext cx="521297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810998" y="4278092"/>
                <a:ext cx="50526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dirty="0" smtClean="0">
                          <a:latin typeface="Cambria Math"/>
                        </a:rPr>
                        <m:t>𝒃</m:t>
                      </m:r>
                    </m:oMath>
                  </m:oMathPara>
                </a14:m>
                <a:endParaRPr lang="en-GB" sz="2400" b="1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0998" y="4278092"/>
                <a:ext cx="505267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Arrow Connector 3"/>
          <p:cNvCxnSpPr/>
          <p:nvPr/>
        </p:nvCxnSpPr>
        <p:spPr>
          <a:xfrm>
            <a:off x="1216873" y="4208514"/>
            <a:ext cx="1709207" cy="0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024711" y="4343135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652573" y="141702"/>
            <a:ext cx="10054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SIC_73</a:t>
            </a:r>
            <a:endParaRPr lang="en-GB" dirty="0">
              <a:latin typeface="Bradley Hand ITC" panose="03070402050302030203" pitchFamily="66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438" y="5171492"/>
            <a:ext cx="8767125" cy="11487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2" name="Group 11"/>
          <p:cNvGrpSpPr/>
          <p:nvPr/>
        </p:nvGrpSpPr>
        <p:grpSpPr>
          <a:xfrm>
            <a:off x="2895731" y="4194240"/>
            <a:ext cx="5004205" cy="954107"/>
            <a:chOff x="1216873" y="4199024"/>
            <a:chExt cx="1709207" cy="95410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/>
                <p:cNvSpPr txBox="1"/>
                <p:nvPr/>
              </p:nvSpPr>
              <p:spPr>
                <a:xfrm>
                  <a:off x="1887100" y="4199024"/>
                  <a:ext cx="310812" cy="95410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1" i="1" dirty="0" smtClean="0">
                            <a:latin typeface="Cambria Math"/>
                          </a:rPr>
                          <m:t>𝒂</m:t>
                        </m:r>
                      </m:oMath>
                    </m:oMathPara>
                  </a14:m>
                  <a:endParaRPr lang="en-GB" sz="2800" b="1" dirty="0">
                    <a:latin typeface="Comic Sans MS" panose="030F0702030302020204" pitchFamily="66" charset="0"/>
                  </a:endParaRPr>
                </a:p>
                <a:p>
                  <a:endParaRPr lang="en-GB" sz="2800" b="1" dirty="0">
                    <a:latin typeface="Comic Sans MS" panose="030F0702030302020204" pitchFamily="66" charset="0"/>
                  </a:endParaRPr>
                </a:p>
              </p:txBody>
            </p:sp>
          </mc:Choice>
          <mc:Fallback xmlns="">
            <p:sp>
              <p:nvSpPr>
                <p:cNvPr id="12" name="TextBox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87100" y="4199024"/>
                  <a:ext cx="310812" cy="954107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" name="Straight Arrow Connector 13"/>
            <p:cNvCxnSpPr/>
            <p:nvPr/>
          </p:nvCxnSpPr>
          <p:spPr>
            <a:xfrm>
              <a:off x="1216873" y="4208514"/>
              <a:ext cx="1709207" cy="0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148422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5858" y="626335"/>
            <a:ext cx="6852285" cy="35413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467899" y="7523"/>
            <a:ext cx="42082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Overlapping Semicircles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462639" y="2163383"/>
                <a:ext cx="52129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dirty="0" smtClean="0">
                          <a:latin typeface="Cambria Math"/>
                        </a:rPr>
                        <m:t>𝒄</m:t>
                      </m:r>
                    </m:oMath>
                  </m:oMathPara>
                </a14:m>
                <a:endParaRPr lang="en-GB" sz="2800" b="1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2639" y="2163383"/>
                <a:ext cx="521297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810998" y="4278092"/>
                <a:ext cx="50526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dirty="0" smtClean="0">
                          <a:latin typeface="Cambria Math"/>
                        </a:rPr>
                        <m:t>𝒃</m:t>
                      </m:r>
                    </m:oMath>
                  </m:oMathPara>
                </a14:m>
                <a:endParaRPr lang="en-GB" sz="2400" b="1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0998" y="4278092"/>
                <a:ext cx="505267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Arrow Connector 3"/>
          <p:cNvCxnSpPr/>
          <p:nvPr/>
        </p:nvCxnSpPr>
        <p:spPr>
          <a:xfrm>
            <a:off x="1216873" y="4208514"/>
            <a:ext cx="1709207" cy="0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024711" y="4343135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652573" y="141702"/>
            <a:ext cx="10054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SIC_73</a:t>
            </a:r>
            <a:endParaRPr lang="en-GB" dirty="0">
              <a:latin typeface="Bradley Hand ITC" panose="03070402050302030203" pitchFamily="66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438" y="5171492"/>
            <a:ext cx="8767125" cy="11487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2" name="Group 11"/>
          <p:cNvGrpSpPr/>
          <p:nvPr/>
        </p:nvGrpSpPr>
        <p:grpSpPr>
          <a:xfrm>
            <a:off x="2895731" y="4194240"/>
            <a:ext cx="5004205" cy="954107"/>
            <a:chOff x="1216873" y="4199024"/>
            <a:chExt cx="1709207" cy="95410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/>
                <p:cNvSpPr txBox="1"/>
                <p:nvPr/>
              </p:nvSpPr>
              <p:spPr>
                <a:xfrm>
                  <a:off x="1887100" y="4199024"/>
                  <a:ext cx="310812" cy="95410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1" i="1" dirty="0" smtClean="0">
                            <a:latin typeface="Cambria Math"/>
                          </a:rPr>
                          <m:t>𝒂</m:t>
                        </m:r>
                      </m:oMath>
                    </m:oMathPara>
                  </a14:m>
                  <a:endParaRPr lang="en-GB" sz="2800" b="1" dirty="0">
                    <a:latin typeface="Comic Sans MS" panose="030F0702030302020204" pitchFamily="66" charset="0"/>
                  </a:endParaRPr>
                </a:p>
                <a:p>
                  <a:endParaRPr lang="en-GB" sz="2800" b="1" dirty="0">
                    <a:latin typeface="Comic Sans MS" panose="030F0702030302020204" pitchFamily="66" charset="0"/>
                  </a:endParaRPr>
                </a:p>
              </p:txBody>
            </p:sp>
          </mc:Choice>
          <mc:Fallback xmlns="">
            <p:sp>
              <p:nvSpPr>
                <p:cNvPr id="12" name="TextBox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87100" y="4199024"/>
                  <a:ext cx="310812" cy="954107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" name="Straight Arrow Connector 13"/>
            <p:cNvCxnSpPr/>
            <p:nvPr/>
          </p:nvCxnSpPr>
          <p:spPr>
            <a:xfrm>
              <a:off x="1216873" y="4208514"/>
              <a:ext cx="1709207" cy="0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996637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5858" y="626335"/>
            <a:ext cx="6852285" cy="35413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467899" y="7523"/>
            <a:ext cx="42082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Overlapping Semicircles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296560" y="4655040"/>
                <a:ext cx="7519894" cy="20478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GB" sz="2400" dirty="0">
                    <a:latin typeface="Comic Sans MS" panose="030F0702030302020204" pitchFamily="66" charset="0"/>
                  </a:rPr>
                  <a:t>Area </a:t>
                </a:r>
                <a14:m>
                  <m:oMath xmlns:m="http://schemas.openxmlformats.org/officeDocument/2006/math">
                    <m:r>
                      <a:rPr lang="en-GB" sz="2400" b="0" i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/>
                            <a:ea typeface="Cambria Math"/>
                          </a:rPr>
                          <m:t>𝜋</m:t>
                        </m:r>
                      </m:num>
                      <m:den>
                        <m:r>
                          <a:rPr lang="en-GB" sz="2400" b="0" i="1" smtClean="0">
                            <a:latin typeface="Cambria Math"/>
                          </a:rPr>
                          <m:t>8</m:t>
                        </m:r>
                      </m:den>
                    </m:f>
                    <m:sSup>
                      <m:sSup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24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/>
                              </a:rPr>
                              <m:t>14</m:t>
                            </m:r>
                            <m:f>
                              <m:fPr>
                                <m:ctrlPr>
                                  <a:rPr lang="en-GB" sz="2400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2400" b="0" i="1" dirty="0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2</m:t>
                                </m:r>
                              </m:num>
                              <m:den>
                                <m:r>
                                  <a:rPr lang="en-GB" sz="2400" b="0" i="1" dirty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7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GB" sz="24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400" b="0" i="1" smtClean="0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i="1">
                            <a:latin typeface="Cambria Math"/>
                            <a:ea typeface="Cambria Math"/>
                          </a:rPr>
                          <m:t>𝜋</m:t>
                        </m:r>
                      </m:num>
                      <m:den>
                        <m:r>
                          <a:rPr lang="en-GB" sz="2400" i="1">
                            <a:latin typeface="Cambria Math"/>
                          </a:rPr>
                          <m:t>8</m:t>
                        </m:r>
                      </m:den>
                    </m:f>
                    <m:sSup>
                      <m:sSup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24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sz="240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2400" b="0" i="1" smtClean="0">
                                    <a:latin typeface="Cambria Math"/>
                                  </a:rPr>
                                  <m:t>2</m:t>
                                </m:r>
                              </m:num>
                              <m:den>
                                <m:r>
                                  <a:rPr lang="en-GB" sz="2400" b="0" i="1" smtClean="0">
                                    <a:latin typeface="Cambria Math"/>
                                  </a:rPr>
                                  <m:t>7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GB" sz="24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400" b="0" i="1" smtClean="0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i="1">
                            <a:latin typeface="Cambria Math"/>
                            <a:ea typeface="Cambria Math"/>
                          </a:rPr>
                          <m:t>𝜋</m:t>
                        </m:r>
                      </m:num>
                      <m:den>
                        <m:r>
                          <a:rPr lang="en-GB" sz="2400" i="1">
                            <a:latin typeface="Cambria Math"/>
                          </a:rPr>
                          <m:t>8</m:t>
                        </m:r>
                      </m:den>
                    </m:f>
                    <m:sSup>
                      <m:sSup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24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/>
                              </a:rPr>
                              <m:t>14</m:t>
                            </m:r>
                          </m:e>
                        </m:d>
                      </m:e>
                      <m:sup>
                        <m:r>
                          <a:rPr lang="en-GB" sz="2400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en-GB" sz="2400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2400" dirty="0">
                    <a:latin typeface="Comic Sans MS" panose="030F0702030302020204" pitchFamily="66" charset="0"/>
                  </a:rPr>
                  <a:t>       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i="1">
                            <a:latin typeface="Cambria Math"/>
                            <a:ea typeface="Cambria Math"/>
                          </a:rPr>
                          <m:t>𝜋</m:t>
                        </m:r>
                      </m:num>
                      <m:den>
                        <m:r>
                          <a:rPr lang="en-GB" sz="2400" i="1">
                            <a:latin typeface="Cambria Math"/>
                          </a:rPr>
                          <m:t>8</m:t>
                        </m:r>
                      </m:den>
                    </m:f>
                    <m:d>
                      <m:dPr>
                        <m:begChr m:val="["/>
                        <m:endChr m:val="]"/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ctrlPr>
                              <a:rPr lang="en-GB" sz="24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/>
                              </a:rPr>
                              <m:t>28</m:t>
                            </m:r>
                            <m:f>
                              <m:fPr>
                                <m:ctrlPr>
                                  <a:rPr lang="en-GB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2400" b="0" i="1" smtClean="0">
                                    <a:latin typeface="Cambria Math"/>
                                  </a:rPr>
                                  <m:t>2</m:t>
                                </m:r>
                              </m:num>
                              <m:den>
                                <m:r>
                                  <a:rPr lang="en-GB" sz="2400" b="0" i="1" smtClean="0">
                                    <a:latin typeface="Cambria Math"/>
                                  </a:rPr>
                                  <m:t>7</m:t>
                                </m:r>
                              </m:den>
                            </m:f>
                          </m:e>
                        </m:d>
                        <m:d>
                          <m:dPr>
                            <m:ctrlPr>
                              <a:rPr lang="en-GB" sz="24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sz="240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2400" b="0" i="1" smtClean="0">
                                    <a:latin typeface="Cambria Math"/>
                                  </a:rPr>
                                  <m:t>2</m:t>
                                </m:r>
                              </m:num>
                              <m:den>
                                <m:r>
                                  <a:rPr lang="en-GB" sz="2400" b="0" i="1" smtClean="0">
                                    <a:latin typeface="Cambria Math"/>
                                  </a:rPr>
                                  <m:t>7</m:t>
                                </m:r>
                              </m:den>
                            </m:f>
                          </m:e>
                        </m:d>
                        <m:r>
                          <a:rPr lang="en-GB" sz="2400" b="0" i="1" smtClean="0">
                            <a:latin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GB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en-GB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2400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GB" sz="2400" b="0" i="1" smtClean="0">
                                        <a:latin typeface="Cambria Math"/>
                                      </a:rPr>
                                      <m:t>7</m:t>
                                    </m:r>
                                  </m:den>
                                </m:f>
                              </m:e>
                            </m:d>
                          </m:e>
                          <m:sup>
                            <m:r>
                              <a:rPr lang="en-GB" sz="24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d>
                    <m:r>
                      <a:rPr lang="en-GB" sz="24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/>
                            <a:ea typeface="Cambria Math"/>
                          </a:rPr>
                          <m:t>𝜋</m:t>
                        </m:r>
                      </m:num>
                      <m:den>
                        <m:r>
                          <a:rPr lang="en-GB" sz="2400" b="0" i="1" smtClean="0">
                            <a:latin typeface="Cambria Math"/>
                          </a:rPr>
                          <m:t>8</m:t>
                        </m:r>
                      </m:den>
                    </m:f>
                    <m:d>
                      <m:dPr>
                        <m:begChr m:val="["/>
                        <m:endChr m:val="]"/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400" b="0" i="1" smtClean="0">
                            <a:latin typeface="Cambria Math"/>
                          </a:rPr>
                          <m:t>8</m:t>
                        </m:r>
                      </m:e>
                    </m:d>
                    <m:r>
                      <a:rPr lang="en-GB" sz="2400" b="0" i="1" smtClean="0">
                        <a:latin typeface="Cambria Math"/>
                      </a:rPr>
                      <m:t>=</m:t>
                    </m:r>
                    <m:r>
                      <a:rPr lang="en-GB" sz="2400" b="0" i="1" smtClean="0">
                        <a:latin typeface="Cambria Math"/>
                        <a:ea typeface="Cambria Math"/>
                      </a:rPr>
                      <m:t>𝜋</m:t>
                    </m:r>
                  </m:oMath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6560" y="4655040"/>
                <a:ext cx="7519894" cy="2047805"/>
              </a:xfrm>
              <a:prstGeom prst="rect">
                <a:avLst/>
              </a:prstGeom>
              <a:blipFill rotWithShape="1">
                <a:blip r:embed="rId3"/>
                <a:stretch>
                  <a:fillRect l="-129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" name="Group 2"/>
          <p:cNvGrpSpPr/>
          <p:nvPr/>
        </p:nvGrpSpPr>
        <p:grpSpPr>
          <a:xfrm>
            <a:off x="1216873" y="4197138"/>
            <a:ext cx="1709207" cy="1223164"/>
            <a:chOff x="1216873" y="4208514"/>
            <a:chExt cx="1709207" cy="122316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Box 6"/>
                <p:cNvSpPr txBox="1"/>
                <p:nvPr/>
              </p:nvSpPr>
              <p:spPr>
                <a:xfrm>
                  <a:off x="1700636" y="4278092"/>
                  <a:ext cx="737702" cy="115358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2400" b="1" i="1" dirty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400" b="1" i="1" dirty="0" smtClean="0">
                                <a:latin typeface="Cambria Math"/>
                              </a:rPr>
                              <m:t>𝟐</m:t>
                            </m:r>
                          </m:num>
                          <m:den>
                            <m:r>
                              <a:rPr lang="en-GB" sz="2400" b="1" i="1" dirty="0" smtClean="0">
                                <a:latin typeface="Cambria Math"/>
                              </a:rPr>
                              <m:t>𝟕</m:t>
                            </m:r>
                          </m:den>
                        </m:f>
                      </m:oMath>
                    </m:oMathPara>
                  </a14:m>
                  <a:endParaRPr lang="en-GB" sz="2400" b="1" dirty="0">
                    <a:latin typeface="Comic Sans MS" panose="030F0702030302020204" pitchFamily="66" charset="0"/>
                  </a:endParaRPr>
                </a:p>
                <a:p>
                  <a:endParaRPr lang="en-GB" sz="2400" b="1" dirty="0">
                    <a:latin typeface="Comic Sans MS" panose="030F0702030302020204" pitchFamily="66" charset="0"/>
                  </a:endParaRPr>
                </a:p>
              </p:txBody>
            </p:sp>
          </mc:Choice>
          <mc:Fallback xmlns="">
            <p:sp>
              <p:nvSpPr>
                <p:cNvPr id="7" name="TextBox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00636" y="4278092"/>
                  <a:ext cx="737702" cy="1153586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4" name="Straight Arrow Connector 3"/>
            <p:cNvCxnSpPr/>
            <p:nvPr/>
          </p:nvCxnSpPr>
          <p:spPr>
            <a:xfrm>
              <a:off x="1216873" y="4208514"/>
              <a:ext cx="1709207" cy="0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9"/>
          <p:cNvGrpSpPr/>
          <p:nvPr/>
        </p:nvGrpSpPr>
        <p:grpSpPr>
          <a:xfrm>
            <a:off x="2911497" y="4197138"/>
            <a:ext cx="5004205" cy="1105295"/>
            <a:chOff x="1216873" y="4208514"/>
            <a:chExt cx="1709207" cy="110529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Box 11"/>
                <p:cNvSpPr txBox="1"/>
                <p:nvPr/>
              </p:nvSpPr>
              <p:spPr>
                <a:xfrm>
                  <a:off x="1887100" y="4482812"/>
                  <a:ext cx="334639" cy="83099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1" i="1" dirty="0" smtClean="0">
                            <a:latin typeface="Cambria Math"/>
                          </a:rPr>
                          <m:t>𝟏𝟒</m:t>
                        </m:r>
                      </m:oMath>
                    </m:oMathPara>
                  </a14:m>
                  <a:endParaRPr lang="en-GB" sz="2400" b="1" dirty="0">
                    <a:latin typeface="Comic Sans MS" panose="030F0702030302020204" pitchFamily="66" charset="0"/>
                  </a:endParaRPr>
                </a:p>
                <a:p>
                  <a:endParaRPr lang="en-GB" sz="2400" b="1" dirty="0">
                    <a:latin typeface="Comic Sans MS" panose="030F0702030302020204" pitchFamily="66" charset="0"/>
                  </a:endParaRPr>
                </a:p>
              </p:txBody>
            </p:sp>
          </mc:Choice>
          <mc:Fallback xmlns="">
            <p:sp>
              <p:nvSpPr>
                <p:cNvPr id="12" name="TextBox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87100" y="4482812"/>
                  <a:ext cx="334639" cy="830997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3" name="Straight Arrow Connector 12"/>
            <p:cNvCxnSpPr/>
            <p:nvPr/>
          </p:nvCxnSpPr>
          <p:spPr>
            <a:xfrm>
              <a:off x="1216873" y="4208514"/>
              <a:ext cx="1709207" cy="0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044811" y="1194167"/>
                <a:ext cx="1529585" cy="18620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1500" b="1" i="1" smtClean="0">
                          <a:latin typeface="Cambria Math"/>
                          <a:ea typeface="Cambria Math"/>
                        </a:rPr>
                        <m:t>𝝅</m:t>
                      </m:r>
                    </m:oMath>
                  </m:oMathPara>
                </a14:m>
                <a:endParaRPr lang="en-GB" sz="11500" b="1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4811" y="1194167"/>
                <a:ext cx="1529585" cy="1862048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angle 10"/>
          <p:cNvSpPr/>
          <p:nvPr/>
        </p:nvSpPr>
        <p:spPr>
          <a:xfrm>
            <a:off x="1856095" y="5816301"/>
            <a:ext cx="3200411" cy="8610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/>
          <p:cNvSpPr/>
          <p:nvPr/>
        </p:nvSpPr>
        <p:spPr>
          <a:xfrm>
            <a:off x="5174832" y="5818573"/>
            <a:ext cx="1676344" cy="8610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150125" y="818866"/>
            <a:ext cx="12570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Method 1:</a:t>
            </a:r>
          </a:p>
        </p:txBody>
      </p:sp>
    </p:spTree>
    <p:extLst>
      <p:ext uri="{BB962C8B-B14F-4D97-AF65-F5344CB8AC3E}">
        <p14:creationId xmlns:p14="http://schemas.microsoft.com/office/powerpoint/2010/main" val="1029013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11" grpId="0" animBg="1"/>
      <p:bldP spid="2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5858" y="626335"/>
            <a:ext cx="6852285" cy="35413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467899" y="7523"/>
            <a:ext cx="42082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Overlapping Semicircles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462639" y="2163383"/>
                <a:ext cx="55495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dirty="0" smtClean="0"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en-GB" sz="2800" b="1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2639" y="2163383"/>
                <a:ext cx="554959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" name="Group 2"/>
          <p:cNvGrpSpPr/>
          <p:nvPr/>
        </p:nvGrpSpPr>
        <p:grpSpPr>
          <a:xfrm>
            <a:off x="1216873" y="4197138"/>
            <a:ext cx="1709207" cy="1223164"/>
            <a:chOff x="1216873" y="4208514"/>
            <a:chExt cx="1709207" cy="122316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Box 6"/>
                <p:cNvSpPr txBox="1"/>
                <p:nvPr/>
              </p:nvSpPr>
              <p:spPr>
                <a:xfrm>
                  <a:off x="1700636" y="4278092"/>
                  <a:ext cx="737702" cy="115358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2400" b="1" i="1" dirty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400" b="1" i="1" dirty="0" smtClean="0">
                                <a:latin typeface="Cambria Math"/>
                              </a:rPr>
                              <m:t>𝟐</m:t>
                            </m:r>
                          </m:num>
                          <m:den>
                            <m:r>
                              <a:rPr lang="en-GB" sz="2400" b="1" i="1" dirty="0" smtClean="0">
                                <a:latin typeface="Cambria Math"/>
                              </a:rPr>
                              <m:t>𝟕</m:t>
                            </m:r>
                          </m:den>
                        </m:f>
                      </m:oMath>
                    </m:oMathPara>
                  </a14:m>
                  <a:endParaRPr lang="en-GB" sz="2400" b="1" dirty="0">
                    <a:latin typeface="Comic Sans MS" panose="030F0702030302020204" pitchFamily="66" charset="0"/>
                  </a:endParaRPr>
                </a:p>
                <a:p>
                  <a:endParaRPr lang="en-GB" sz="2400" b="1" dirty="0">
                    <a:latin typeface="Comic Sans MS" panose="030F0702030302020204" pitchFamily="66" charset="0"/>
                  </a:endParaRPr>
                </a:p>
              </p:txBody>
            </p:sp>
          </mc:Choice>
          <mc:Fallback xmlns="">
            <p:sp>
              <p:nvSpPr>
                <p:cNvPr id="7" name="TextBox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00636" y="4278092"/>
                  <a:ext cx="737702" cy="1153586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4" name="Straight Arrow Connector 3"/>
            <p:cNvCxnSpPr/>
            <p:nvPr/>
          </p:nvCxnSpPr>
          <p:spPr>
            <a:xfrm>
              <a:off x="1216873" y="4208514"/>
              <a:ext cx="1709207" cy="0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9"/>
          <p:cNvGrpSpPr/>
          <p:nvPr/>
        </p:nvGrpSpPr>
        <p:grpSpPr>
          <a:xfrm>
            <a:off x="2911497" y="4197138"/>
            <a:ext cx="5004205" cy="1105295"/>
            <a:chOff x="1216873" y="4208514"/>
            <a:chExt cx="1709207" cy="110529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Box 11"/>
                <p:cNvSpPr txBox="1"/>
                <p:nvPr/>
              </p:nvSpPr>
              <p:spPr>
                <a:xfrm>
                  <a:off x="1887100" y="4482812"/>
                  <a:ext cx="372966" cy="83099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1" i="1" dirty="0" smtClean="0">
                            <a:latin typeface="Cambria Math"/>
                          </a:rPr>
                          <m:t>𝒂</m:t>
                        </m:r>
                      </m:oMath>
                    </m:oMathPara>
                  </a14:m>
                  <a:endParaRPr lang="en-GB" sz="2400" b="1" dirty="0">
                    <a:latin typeface="Comic Sans MS" panose="030F0702030302020204" pitchFamily="66" charset="0"/>
                  </a:endParaRPr>
                </a:p>
                <a:p>
                  <a:endParaRPr lang="en-GB" sz="2400" b="1" dirty="0">
                    <a:latin typeface="Comic Sans MS" panose="030F0702030302020204" pitchFamily="66" charset="0"/>
                  </a:endParaRPr>
                </a:p>
              </p:txBody>
            </p:sp>
          </mc:Choice>
          <mc:Fallback xmlns="">
            <p:sp>
              <p:nvSpPr>
                <p:cNvPr id="12" name="TextBox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87100" y="4482812"/>
                  <a:ext cx="372966" cy="830997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3" name="Straight Arrow Connector 12"/>
            <p:cNvCxnSpPr/>
            <p:nvPr/>
          </p:nvCxnSpPr>
          <p:spPr>
            <a:xfrm>
              <a:off x="1216873" y="4208514"/>
              <a:ext cx="1709207" cy="0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oup 18"/>
          <p:cNvGrpSpPr/>
          <p:nvPr/>
        </p:nvGrpSpPr>
        <p:grpSpPr>
          <a:xfrm>
            <a:off x="1216873" y="1160060"/>
            <a:ext cx="6698829" cy="2906973"/>
            <a:chOff x="1216873" y="1160060"/>
            <a:chExt cx="6698829" cy="2906973"/>
          </a:xfrm>
        </p:grpSpPr>
        <p:cxnSp>
          <p:nvCxnSpPr>
            <p:cNvPr id="9" name="Straight Connector 8"/>
            <p:cNvCxnSpPr/>
            <p:nvPr/>
          </p:nvCxnSpPr>
          <p:spPr>
            <a:xfrm flipV="1">
              <a:off x="1216873" y="1160060"/>
              <a:ext cx="1709207" cy="2906973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2926080" y="1160060"/>
              <a:ext cx="4989622" cy="2906973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1216873" y="4067033"/>
              <a:ext cx="6698829" cy="0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Rectangle 17"/>
            <p:cNvSpPr/>
            <p:nvPr/>
          </p:nvSpPr>
          <p:spPr>
            <a:xfrm rot="1800000">
              <a:off x="2856905" y="1226775"/>
              <a:ext cx="256961" cy="256961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611068" y="1894236"/>
                <a:ext cx="1298817" cy="12379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b="1" i="1" dirty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1" i="1" dirty="0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𝟏𝟎</m:t>
                          </m:r>
                          <m:rad>
                            <m:radPr>
                              <m:degHide m:val="on"/>
                              <m:ctrlPr>
                                <a:rPr lang="en-GB" sz="2400" b="1" i="1" dirty="0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400" b="1" i="1" dirty="0" smtClean="0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e>
                          </m:rad>
                        </m:num>
                        <m:den>
                          <m:r>
                            <a:rPr lang="en-GB" sz="2400" b="1" i="1" dirty="0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𝟕</m:t>
                          </m:r>
                        </m:den>
                      </m:f>
                    </m:oMath>
                  </m:oMathPara>
                </a14:m>
                <a:endParaRPr lang="en-GB" sz="2400" b="1" dirty="0">
                  <a:solidFill>
                    <a:schemeClr val="tx2"/>
                  </a:solidFill>
                  <a:latin typeface="Comic Sans MS" panose="030F0702030302020204" pitchFamily="66" charset="0"/>
                </a:endParaRPr>
              </a:p>
              <a:p>
                <a:endParaRPr lang="en-GB" sz="2400" b="1" dirty="0">
                  <a:solidFill>
                    <a:schemeClr val="tx2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068" y="1894236"/>
                <a:ext cx="1298817" cy="1237903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4873783" y="1887264"/>
                <a:ext cx="1652119" cy="92384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2400" b="1" i="1" dirty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GB" sz="2400" b="1" i="1" dirty="0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2400" b="1" i="1" dirty="0" smtClean="0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𝒂</m:t>
                              </m:r>
                            </m:e>
                            <m:sup>
                              <m:r>
                                <a:rPr lang="en-GB" sz="2400" b="1" i="1" dirty="0" smtClean="0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GB" sz="2400" b="1" i="1" dirty="0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GB" sz="2400" b="1" i="1" dirty="0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𝟒</m:t>
                          </m:r>
                        </m:e>
                      </m:rad>
                    </m:oMath>
                  </m:oMathPara>
                </a14:m>
                <a:endParaRPr lang="en-GB" sz="2400" b="1" dirty="0">
                  <a:solidFill>
                    <a:schemeClr val="tx2"/>
                  </a:solidFill>
                  <a:latin typeface="Comic Sans MS" panose="030F0702030302020204" pitchFamily="66" charset="0"/>
                </a:endParaRPr>
              </a:p>
              <a:p>
                <a:endParaRPr lang="en-GB" sz="2400" b="1" dirty="0">
                  <a:solidFill>
                    <a:schemeClr val="tx2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3783" y="1887264"/>
                <a:ext cx="1652119" cy="923843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Box 25"/>
          <p:cNvSpPr txBox="1"/>
          <p:nvPr/>
        </p:nvSpPr>
        <p:spPr>
          <a:xfrm>
            <a:off x="150125" y="818866"/>
            <a:ext cx="189507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Method 2:</a:t>
            </a:r>
          </a:p>
          <a:p>
            <a:r>
              <a:rPr lang="en-GB" dirty="0">
                <a:latin typeface="Comic Sans MS" panose="030F0702030302020204" pitchFamily="66" charset="0"/>
              </a:rPr>
              <a:t>Circle Theorem,</a:t>
            </a:r>
          </a:p>
          <a:p>
            <a:r>
              <a:rPr lang="en-GB" dirty="0">
                <a:latin typeface="Comic Sans MS" panose="030F0702030302020204" pitchFamily="66" charset="0"/>
              </a:rPr>
              <a:t>Pythagoras, </a:t>
            </a:r>
          </a:p>
          <a:p>
            <a:r>
              <a:rPr lang="en-GB" dirty="0">
                <a:latin typeface="Comic Sans MS" panose="030F0702030302020204" pitchFamily="66" charset="0"/>
              </a:rPr>
              <a:t>Similarity.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414694" y="4695862"/>
            <a:ext cx="3254993" cy="2244221"/>
            <a:chOff x="441990" y="4886934"/>
            <a:chExt cx="3254993" cy="224422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/>
                <p:cNvSpPr txBox="1"/>
                <p:nvPr/>
              </p:nvSpPr>
              <p:spPr>
                <a:xfrm>
                  <a:off x="2248443" y="5088711"/>
                  <a:ext cx="379790" cy="55399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>
                    <a:lnSpc>
                      <a:spcPct val="150000"/>
                    </a:lnSpc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b="1" i="1" smtClean="0">
                            <a:latin typeface="Cambria Math"/>
                          </a:rPr>
                          <m:t>𝟐</m:t>
                        </m:r>
                      </m:oMath>
                    </m:oMathPara>
                  </a14:m>
                  <a:endParaRPr lang="en-GB" sz="2000" b="1" dirty="0">
                    <a:latin typeface="Comic Sans MS" panose="030F0702030302020204" pitchFamily="66" charset="0"/>
                  </a:endParaRPr>
                </a:p>
              </p:txBody>
            </p:sp>
          </mc:Choice>
          <mc:Fallback xmlns=""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48443" y="5088711"/>
                  <a:ext cx="379790" cy="553998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" name="Isosceles Triangle 13"/>
            <p:cNvSpPr/>
            <p:nvPr/>
          </p:nvSpPr>
          <p:spPr>
            <a:xfrm>
              <a:off x="441990" y="4886934"/>
              <a:ext cx="3254993" cy="1421375"/>
            </a:xfrm>
            <a:prstGeom prst="triangle">
              <a:avLst>
                <a:gd name="adj" fmla="val 25340"/>
              </a:avLst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9" name="TextBox 28"/>
                <p:cNvSpPr txBox="1"/>
                <p:nvPr/>
              </p:nvSpPr>
              <p:spPr>
                <a:xfrm>
                  <a:off x="503771" y="4913559"/>
                  <a:ext cx="379790" cy="95718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>
                    <a:lnSpc>
                      <a:spcPct val="150000"/>
                    </a:lnSpc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2000" b="1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000" b="1" i="1" smtClean="0">
                                <a:latin typeface="Cambria Math"/>
                              </a:rPr>
                              <m:t>𝟐</m:t>
                            </m:r>
                          </m:num>
                          <m:den>
                            <m:r>
                              <a:rPr lang="en-GB" sz="2000" b="1" i="1" smtClean="0">
                                <a:latin typeface="Cambria Math"/>
                              </a:rPr>
                              <m:t>𝟕</m:t>
                            </m:r>
                          </m:den>
                        </m:f>
                      </m:oMath>
                    </m:oMathPara>
                  </a14:m>
                  <a:endParaRPr lang="en-GB" sz="2000" b="1" dirty="0">
                    <a:latin typeface="Comic Sans MS" panose="030F0702030302020204" pitchFamily="66" charset="0"/>
                  </a:endParaRPr>
                </a:p>
              </p:txBody>
            </p:sp>
          </mc:Choice>
          <mc:Fallback xmlns="">
            <p:sp>
              <p:nvSpPr>
                <p:cNvPr id="29" name="TextBox 2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3771" y="4913559"/>
                  <a:ext cx="379790" cy="957185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/>
                <p:cNvSpPr txBox="1"/>
                <p:nvPr/>
              </p:nvSpPr>
              <p:spPr>
                <a:xfrm>
                  <a:off x="1365866" y="6048615"/>
                  <a:ext cx="854103" cy="108254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>
                    <a:lnSpc>
                      <a:spcPct val="150000"/>
                    </a:lnSpc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2000" b="1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000" b="1" i="1" smtClean="0">
                                <a:latin typeface="Cambria Math"/>
                              </a:rPr>
                              <m:t>𝟏𝟎</m:t>
                            </m:r>
                            <m:rad>
                              <m:radPr>
                                <m:degHide m:val="on"/>
                                <m:ctrlPr>
                                  <a:rPr lang="en-GB" sz="20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𝟐</m:t>
                                </m:r>
                              </m:e>
                            </m:rad>
                          </m:num>
                          <m:den>
                            <m:r>
                              <a:rPr lang="en-GB" sz="2000" b="1" i="1" smtClean="0">
                                <a:latin typeface="Cambria Math"/>
                              </a:rPr>
                              <m:t>𝟕</m:t>
                            </m:r>
                          </m:den>
                        </m:f>
                      </m:oMath>
                    </m:oMathPara>
                  </a14:m>
                  <a:endParaRPr lang="en-GB" sz="2000" b="1" dirty="0">
                    <a:latin typeface="Comic Sans MS" panose="030F0702030302020204" pitchFamily="66" charset="0"/>
                  </a:endParaRPr>
                </a:p>
              </p:txBody>
            </p:sp>
          </mc:Choice>
          <mc:Fallback xmlns="">
            <p:sp>
              <p:nvSpPr>
                <p:cNvPr id="30" name="TextBox 2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365866" y="6048615"/>
                  <a:ext cx="854103" cy="1082540"/>
                </a:xfrm>
                <a:prstGeom prst="rect">
                  <a:avLst/>
                </a:prstGeom>
                <a:blipFill rotWithShape="1"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4108048" y="4545856"/>
                <a:ext cx="1965206" cy="20387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GB" sz="20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en-GB" sz="20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sz="2000" b="1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2000" b="1" i="1" dirty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𝟏𝟎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GB" sz="2000" b="1" i="1" dirty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2000" b="1" i="1" dirty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𝟐</m:t>
                                    </m:r>
                                  </m:e>
                                </m:rad>
                              </m:num>
                              <m:den>
                                <m:r>
                                  <a:rPr lang="en-GB" sz="2000" b="1" i="1" dirty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𝟕</m:t>
                                </m:r>
                              </m:den>
                            </m:f>
                          </m:e>
                        </m:d>
                      </m:num>
                      <m:den>
                        <m:d>
                          <m:dPr>
                            <m:ctrlPr>
                              <a:rPr lang="en-GB" sz="20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sz="2000" b="1" i="1" dirty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2000" b="1" i="1" dirty="0">
                                    <a:latin typeface="Cambria Math"/>
                                  </a:rPr>
                                  <m:t>𝟐</m:t>
                                </m:r>
                              </m:num>
                              <m:den>
                                <m:r>
                                  <a:rPr lang="en-GB" sz="2000" b="1" i="1" dirty="0">
                                    <a:latin typeface="Cambria Math"/>
                                  </a:rPr>
                                  <m:t>𝟕</m:t>
                                </m:r>
                              </m:den>
                            </m:f>
                          </m:e>
                        </m:d>
                      </m:den>
                    </m:f>
                    <m:r>
                      <a:rPr lang="en-GB" sz="20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en-GB" sz="20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sz="20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2000" i="1">
                                    <a:latin typeface="Cambria Math"/>
                                  </a:rPr>
                                  <m:t>2</m:t>
                                </m:r>
                              </m:num>
                              <m:den>
                                <m:r>
                                  <a:rPr lang="en-GB" sz="2000" i="1">
                                    <a:latin typeface="Cambria Math"/>
                                  </a:rPr>
                                  <m:t>7</m:t>
                                </m:r>
                              </m:den>
                            </m:f>
                            <m:r>
                              <a:rPr lang="en-GB" sz="2000" i="1">
                                <a:latin typeface="Cambria Math"/>
                              </a:rPr>
                              <m:t>+</m:t>
                            </m:r>
                            <m:r>
                              <a:rPr lang="en-GB" sz="2000" i="1">
                                <a:latin typeface="Cambria Math"/>
                              </a:rPr>
                              <m:t>𝑎</m:t>
                            </m:r>
                          </m:e>
                        </m:d>
                      </m:num>
                      <m:den>
                        <m:d>
                          <m:dPr>
                            <m:ctrlPr>
                              <a:rPr lang="en-GB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sz="2000" b="1" i="1" dirty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2000" b="1" i="1" dirty="0">
                                    <a:latin typeface="Cambria Math"/>
                                  </a:rPr>
                                  <m:t>𝟏𝟎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GB" sz="2000" b="1" i="1" dirty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2000" b="1" i="1" dirty="0">
                                        <a:latin typeface="Cambria Math"/>
                                      </a:rPr>
                                      <m:t>𝟐</m:t>
                                    </m:r>
                                  </m:e>
                                </m:rad>
                              </m:num>
                              <m:den>
                                <m:r>
                                  <a:rPr lang="en-GB" sz="2000" b="1" i="1" dirty="0">
                                    <a:latin typeface="Cambria Math"/>
                                  </a:rPr>
                                  <m:t>𝟕</m:t>
                                </m:r>
                              </m:den>
                            </m:f>
                          </m:e>
                        </m:d>
                      </m:den>
                    </m:f>
                  </m:oMath>
                </a14:m>
                <a:endParaRPr lang="en-GB" sz="2000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2000" dirty="0"/>
                  <a:t>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b="0" i="1" smtClean="0">
                            <a:latin typeface="Cambria Math"/>
                          </a:rPr>
                          <m:t>100</m:t>
                        </m:r>
                      </m:num>
                      <m:den>
                        <m:r>
                          <a:rPr lang="en-GB" sz="2000" b="0" i="1" smtClean="0">
                            <a:latin typeface="Cambria Math"/>
                          </a:rPr>
                          <m:t>7</m:t>
                        </m:r>
                      </m:den>
                    </m:f>
                    <m:r>
                      <a:rPr lang="en-GB" sz="20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en-GB" sz="2000" b="0" i="1" smtClean="0">
                            <a:latin typeface="Cambria Math"/>
                          </a:rPr>
                          <m:t>7</m:t>
                        </m:r>
                      </m:den>
                    </m:f>
                    <m:r>
                      <a:rPr lang="en-GB" sz="2000" b="0" i="1" smtClean="0">
                        <a:latin typeface="Cambria Math"/>
                      </a:rPr>
                      <m:t>+</m:t>
                    </m:r>
                    <m:r>
                      <a:rPr lang="en-GB" sz="2000" b="0" i="1" smtClean="0">
                        <a:latin typeface="Cambria Math"/>
                      </a:rPr>
                      <m:t>𝑎</m:t>
                    </m:r>
                  </m:oMath>
                </a14:m>
                <a:endParaRPr lang="en-GB" sz="20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08048" y="4545856"/>
                <a:ext cx="1965206" cy="2038763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6676102" y="5451637"/>
                <a:ext cx="2634032" cy="5028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n-GB" sz="2000" b="1" i="1" smtClean="0">
                        <a:latin typeface="Cambria Math"/>
                      </a:rPr>
                      <m:t>𝒂</m:t>
                    </m:r>
                    <m:r>
                      <a:rPr lang="en-GB" sz="2000" b="1" i="1" smtClean="0">
                        <a:latin typeface="Cambria Math"/>
                      </a:rPr>
                      <m:t>=</m:t>
                    </m:r>
                    <m:r>
                      <a:rPr lang="en-GB" sz="2000" b="1" i="1" smtClean="0">
                        <a:latin typeface="Cambria Math"/>
                      </a:rPr>
                      <m:t>𝟏𝟒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,  as before</a:t>
                </a: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76102" y="5451637"/>
                <a:ext cx="2634032" cy="502895"/>
              </a:xfrm>
              <a:prstGeom prst="rect">
                <a:avLst/>
              </a:prstGeom>
              <a:blipFill rotWithShape="1">
                <a:blip r:embed="rId12"/>
                <a:stretch>
                  <a:fillRect b="-1927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92724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5858" y="626335"/>
            <a:ext cx="6852285" cy="35413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467899" y="7523"/>
            <a:ext cx="42082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Overlapping Semicircles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462639" y="2163383"/>
                <a:ext cx="52129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dirty="0" smtClean="0">
                          <a:latin typeface="Cambria Math"/>
                        </a:rPr>
                        <m:t>𝒄</m:t>
                      </m:r>
                    </m:oMath>
                  </m:oMathPara>
                </a14:m>
                <a:endParaRPr lang="en-GB" sz="2800" b="1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2639" y="2163383"/>
                <a:ext cx="521297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" name="Group 2"/>
          <p:cNvGrpSpPr/>
          <p:nvPr/>
        </p:nvGrpSpPr>
        <p:grpSpPr>
          <a:xfrm>
            <a:off x="1216873" y="4197139"/>
            <a:ext cx="1709207" cy="818014"/>
            <a:chOff x="1216873" y="4208514"/>
            <a:chExt cx="1709207" cy="46896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Box 6"/>
                <p:cNvSpPr txBox="1"/>
                <p:nvPr/>
              </p:nvSpPr>
              <p:spPr>
                <a:xfrm>
                  <a:off x="1700636" y="4377517"/>
                  <a:ext cx="558165" cy="29995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1" i="1" dirty="0" smtClean="0">
                            <a:latin typeface="Cambria Math"/>
                          </a:rPr>
                          <m:t>𝒃</m:t>
                        </m:r>
                      </m:oMath>
                    </m:oMathPara>
                  </a14:m>
                  <a:endParaRPr lang="en-GB" sz="2800" b="1" dirty="0">
                    <a:latin typeface="Comic Sans MS" panose="030F0702030302020204" pitchFamily="66" charset="0"/>
                  </a:endParaRPr>
                </a:p>
              </p:txBody>
            </p:sp>
          </mc:Choice>
          <mc:Fallback xmlns="">
            <p:sp>
              <p:nvSpPr>
                <p:cNvPr id="7" name="TextBox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00636" y="4377517"/>
                  <a:ext cx="558165" cy="299957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4" name="Straight Arrow Connector 3"/>
            <p:cNvCxnSpPr/>
            <p:nvPr/>
          </p:nvCxnSpPr>
          <p:spPr>
            <a:xfrm>
              <a:off x="1216873" y="4208514"/>
              <a:ext cx="1709207" cy="0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9"/>
          <p:cNvGrpSpPr/>
          <p:nvPr/>
        </p:nvGrpSpPr>
        <p:grpSpPr>
          <a:xfrm>
            <a:off x="2911497" y="4197138"/>
            <a:ext cx="5004205" cy="1228405"/>
            <a:chOff x="1216873" y="4208514"/>
            <a:chExt cx="1709207" cy="122840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Box 11"/>
                <p:cNvSpPr txBox="1"/>
                <p:nvPr/>
              </p:nvSpPr>
              <p:spPr>
                <a:xfrm>
                  <a:off x="1887100" y="4482812"/>
                  <a:ext cx="310812" cy="95410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1" i="1" dirty="0" smtClean="0">
                            <a:latin typeface="Cambria Math"/>
                          </a:rPr>
                          <m:t>𝒂</m:t>
                        </m:r>
                      </m:oMath>
                    </m:oMathPara>
                  </a14:m>
                  <a:endParaRPr lang="en-GB" sz="2800" b="1" dirty="0">
                    <a:latin typeface="Comic Sans MS" panose="030F0702030302020204" pitchFamily="66" charset="0"/>
                  </a:endParaRPr>
                </a:p>
                <a:p>
                  <a:endParaRPr lang="en-GB" sz="2800" b="1" dirty="0">
                    <a:latin typeface="Comic Sans MS" panose="030F0702030302020204" pitchFamily="66" charset="0"/>
                  </a:endParaRPr>
                </a:p>
              </p:txBody>
            </p:sp>
          </mc:Choice>
          <mc:Fallback xmlns="">
            <p:sp>
              <p:nvSpPr>
                <p:cNvPr id="12" name="TextBox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87100" y="4482812"/>
                  <a:ext cx="310812" cy="954107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3" name="Straight Arrow Connector 12"/>
            <p:cNvCxnSpPr/>
            <p:nvPr/>
          </p:nvCxnSpPr>
          <p:spPr>
            <a:xfrm>
              <a:off x="1216873" y="4208514"/>
              <a:ext cx="1709207" cy="0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383620" y="5062907"/>
                <a:ext cx="8382008" cy="12926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GB" sz="2400" dirty="0">
                    <a:latin typeface="Comic Sans MS" panose="030F0702030302020204" pitchFamily="66" charset="0"/>
                  </a:rPr>
                  <a:t>Everyone should get the same answer - </a:t>
                </a:r>
                <a14:m>
                  <m:oMath xmlns:m="http://schemas.openxmlformats.org/officeDocument/2006/math">
                    <m:r>
                      <a:rPr lang="en-GB" sz="2800" b="1" i="1" smtClean="0">
                        <a:latin typeface="Cambria Math"/>
                        <a:ea typeface="Cambria Math"/>
                      </a:rPr>
                      <m:t>𝝅</m:t>
                    </m:r>
                  </m:oMath>
                </a14:m>
                <a:r>
                  <a:rPr lang="en-GB" sz="2400" b="1" dirty="0">
                    <a:latin typeface="Comic Sans MS" panose="030F0702030302020204" pitchFamily="66" charset="0"/>
                  </a:rPr>
                  <a:t>.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sz="2400" dirty="0">
                    <a:latin typeface="Comic Sans MS" panose="030F0702030302020204" pitchFamily="66" charset="0"/>
                  </a:rPr>
                  <a:t>Use the variables above to prove that fact.</a:t>
                </a: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620" y="5062907"/>
                <a:ext cx="8382008" cy="1292662"/>
              </a:xfrm>
              <a:prstGeom prst="rect">
                <a:avLst/>
              </a:prstGeom>
              <a:blipFill rotWithShape="1">
                <a:blip r:embed="rId6"/>
                <a:stretch>
                  <a:fillRect l="-1164" b="-424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92981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5858" y="626335"/>
            <a:ext cx="6852285" cy="35413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467899" y="7523"/>
            <a:ext cx="42082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Overlapping Semicircles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462639" y="2163383"/>
                <a:ext cx="52129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dirty="0" smtClean="0">
                          <a:latin typeface="Cambria Math"/>
                        </a:rPr>
                        <m:t>𝒄</m:t>
                      </m:r>
                    </m:oMath>
                  </m:oMathPara>
                </a14:m>
                <a:endParaRPr lang="en-GB" sz="2800" b="1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2639" y="2163383"/>
                <a:ext cx="521297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" name="Group 2"/>
          <p:cNvGrpSpPr/>
          <p:nvPr/>
        </p:nvGrpSpPr>
        <p:grpSpPr>
          <a:xfrm>
            <a:off x="1216873" y="4197136"/>
            <a:ext cx="1709207" cy="534226"/>
            <a:chOff x="1216873" y="4208514"/>
            <a:chExt cx="1709207" cy="30626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Box 6"/>
                <p:cNvSpPr txBox="1"/>
                <p:nvPr/>
              </p:nvSpPr>
              <p:spPr>
                <a:xfrm>
                  <a:off x="1700636" y="4214824"/>
                  <a:ext cx="558165" cy="29995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1" i="1" dirty="0" smtClean="0">
                            <a:latin typeface="Cambria Math"/>
                          </a:rPr>
                          <m:t>𝒃</m:t>
                        </m:r>
                      </m:oMath>
                    </m:oMathPara>
                  </a14:m>
                  <a:endParaRPr lang="en-GB" sz="2800" b="1" dirty="0">
                    <a:latin typeface="Comic Sans MS" panose="030F0702030302020204" pitchFamily="66" charset="0"/>
                  </a:endParaRPr>
                </a:p>
              </p:txBody>
            </p:sp>
          </mc:Choice>
          <mc:Fallback xmlns="">
            <p:sp>
              <p:nvSpPr>
                <p:cNvPr id="7" name="TextBox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00636" y="4214824"/>
                  <a:ext cx="558165" cy="299957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4" name="Straight Arrow Connector 3"/>
            <p:cNvCxnSpPr/>
            <p:nvPr/>
          </p:nvCxnSpPr>
          <p:spPr>
            <a:xfrm>
              <a:off x="1216873" y="4208514"/>
              <a:ext cx="1709207" cy="0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9"/>
          <p:cNvGrpSpPr/>
          <p:nvPr/>
        </p:nvGrpSpPr>
        <p:grpSpPr>
          <a:xfrm>
            <a:off x="2911497" y="4197138"/>
            <a:ext cx="5004205" cy="960383"/>
            <a:chOff x="1216873" y="4208514"/>
            <a:chExt cx="1709207" cy="96038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Box 11"/>
                <p:cNvSpPr txBox="1"/>
                <p:nvPr/>
              </p:nvSpPr>
              <p:spPr>
                <a:xfrm>
                  <a:off x="1887100" y="4214790"/>
                  <a:ext cx="310812" cy="95410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1" i="1" dirty="0" smtClean="0">
                            <a:latin typeface="Cambria Math"/>
                          </a:rPr>
                          <m:t>𝒂</m:t>
                        </m:r>
                      </m:oMath>
                    </m:oMathPara>
                  </a14:m>
                  <a:endParaRPr lang="en-GB" sz="2800" b="1" dirty="0">
                    <a:latin typeface="Comic Sans MS" panose="030F0702030302020204" pitchFamily="66" charset="0"/>
                  </a:endParaRPr>
                </a:p>
                <a:p>
                  <a:endParaRPr lang="en-GB" sz="2800" b="1" dirty="0">
                    <a:latin typeface="Comic Sans MS" panose="030F0702030302020204" pitchFamily="66" charset="0"/>
                  </a:endParaRPr>
                </a:p>
              </p:txBody>
            </p:sp>
          </mc:Choice>
          <mc:Fallback xmlns="">
            <p:sp>
              <p:nvSpPr>
                <p:cNvPr id="12" name="TextBox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87100" y="4214790"/>
                  <a:ext cx="310812" cy="954107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3" name="Straight Arrow Connector 12"/>
            <p:cNvCxnSpPr/>
            <p:nvPr/>
          </p:nvCxnSpPr>
          <p:spPr>
            <a:xfrm>
              <a:off x="1216873" y="4208514"/>
              <a:ext cx="1709207" cy="0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/>
        </p:nvGrpSpPr>
        <p:grpSpPr>
          <a:xfrm>
            <a:off x="1216873" y="1160060"/>
            <a:ext cx="6698829" cy="2906973"/>
            <a:chOff x="1216873" y="1160060"/>
            <a:chExt cx="6698829" cy="2906973"/>
          </a:xfrm>
        </p:grpSpPr>
        <p:cxnSp>
          <p:nvCxnSpPr>
            <p:cNvPr id="15" name="Straight Connector 14"/>
            <p:cNvCxnSpPr/>
            <p:nvPr/>
          </p:nvCxnSpPr>
          <p:spPr>
            <a:xfrm flipV="1">
              <a:off x="1216873" y="1160060"/>
              <a:ext cx="1709207" cy="2906973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2926080" y="1160060"/>
              <a:ext cx="4989622" cy="2906973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1216873" y="4067033"/>
              <a:ext cx="6698829" cy="0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Rectangle 17"/>
            <p:cNvSpPr/>
            <p:nvPr/>
          </p:nvSpPr>
          <p:spPr>
            <a:xfrm rot="1800000">
              <a:off x="2856905" y="1226775"/>
              <a:ext cx="256961" cy="256961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169620" y="2004598"/>
                <a:ext cx="1843646" cy="92384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2400" b="1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GB" sz="2400" b="1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2400" b="1" i="1" dirty="0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𝒃</m:t>
                              </m:r>
                            </m:e>
                            <m:sup>
                              <m:r>
                                <a:rPr lang="en-GB" sz="2400" b="1" i="1" dirty="0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GB" sz="2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en-GB" sz="2400" b="1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2400" b="1" i="1" dirty="0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𝒄</m:t>
                              </m:r>
                            </m:e>
                            <m:sup>
                              <m:r>
                                <a:rPr lang="en-GB" sz="2400" b="1" i="1" dirty="0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GB" sz="2400" b="1" dirty="0">
                  <a:solidFill>
                    <a:schemeClr val="tx1"/>
                  </a:solidFill>
                  <a:latin typeface="Comic Sans MS" panose="030F0702030302020204" pitchFamily="66" charset="0"/>
                </a:endParaRPr>
              </a:p>
              <a:p>
                <a:endParaRPr lang="en-GB" sz="2400" b="1" dirty="0">
                  <a:solidFill>
                    <a:schemeClr val="tx1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620" y="2004598"/>
                <a:ext cx="1843646" cy="923843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4873783" y="1762760"/>
                <a:ext cx="1785938" cy="92384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2400" b="1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GB" sz="2400" b="1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2400" b="1" i="1" dirty="0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𝒂</m:t>
                              </m:r>
                            </m:e>
                            <m:sup>
                              <m:r>
                                <a:rPr lang="en-GB" sz="2400" b="1" i="1" dirty="0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GB" sz="2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en-GB" sz="2400" b="1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2400" b="1" i="1" dirty="0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𝒄</m:t>
                              </m:r>
                            </m:e>
                            <m:sup>
                              <m:r>
                                <a:rPr lang="en-GB" sz="2400" b="1" i="1" dirty="0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GB" sz="2400" b="1" dirty="0">
                  <a:solidFill>
                    <a:schemeClr val="tx1"/>
                  </a:solidFill>
                  <a:latin typeface="Comic Sans MS" panose="030F0702030302020204" pitchFamily="66" charset="0"/>
                </a:endParaRPr>
              </a:p>
              <a:p>
                <a:endParaRPr lang="en-GB" sz="2400" b="1" dirty="0">
                  <a:solidFill>
                    <a:schemeClr val="tx1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3783" y="1762760"/>
                <a:ext cx="1785938" cy="923843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-220724" y="4805168"/>
                <a:ext cx="4367048" cy="15088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GB" sz="2000" b="1" dirty="0"/>
                  <a:t>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0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000" b="1" i="1" smtClean="0">
                            <a:latin typeface="Cambria Math"/>
                          </a:rPr>
                          <m:t>𝒃</m:t>
                        </m:r>
                      </m:e>
                      <m:sup>
                        <m:r>
                          <a:rPr lang="en-GB" sz="2000" b="1" i="1" smtClean="0"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en-GB" sz="2000" b="1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sz="20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000" b="1" i="1" smtClean="0">
                            <a:latin typeface="Cambria Math"/>
                          </a:rPr>
                          <m:t>𝒄</m:t>
                        </m:r>
                      </m:e>
                      <m:sup>
                        <m:r>
                          <a:rPr lang="en-GB" sz="2000" b="1" i="1" smtClean="0"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en-GB" sz="2000" b="1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sz="20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000" b="1" i="1" smtClean="0">
                            <a:latin typeface="Cambria Math"/>
                          </a:rPr>
                          <m:t>𝒂</m:t>
                        </m:r>
                      </m:e>
                      <m:sup>
                        <m:r>
                          <a:rPr lang="en-GB" sz="2000" b="1" i="1" smtClean="0"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en-GB" sz="2000" b="1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sz="20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000" b="1" i="1" smtClean="0">
                            <a:latin typeface="Cambria Math"/>
                          </a:rPr>
                          <m:t>𝒄</m:t>
                        </m:r>
                      </m:e>
                      <m:sup>
                        <m:r>
                          <a:rPr lang="en-GB" sz="2000" b="1" i="1" smtClean="0"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en-GB" sz="2000" b="1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GB" sz="20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2000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000" b="1" i="1" smtClean="0">
                                <a:latin typeface="Cambria Math"/>
                              </a:rPr>
                              <m:t>𝒃</m:t>
                            </m:r>
                            <m:r>
                              <a:rPr lang="en-GB" sz="2000" b="1" i="1" smtClean="0">
                                <a:latin typeface="Cambria Math"/>
                              </a:rPr>
                              <m:t>+</m:t>
                            </m:r>
                            <m:r>
                              <a:rPr lang="en-GB" sz="2000" b="1" i="1" smtClean="0">
                                <a:latin typeface="Cambria Math"/>
                              </a:rPr>
                              <m:t>𝒂</m:t>
                            </m:r>
                          </m:e>
                        </m:d>
                      </m:e>
                      <m:sup>
                        <m:r>
                          <a:rPr lang="en-GB" sz="2000" b="1" i="1" smtClean="0"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endParaRPr lang="en-GB" sz="2000" b="1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2000" b="1" dirty="0"/>
                  <a:t>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0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000" b="1" i="1">
                            <a:latin typeface="Cambria Math"/>
                          </a:rPr>
                          <m:t>𝒃</m:t>
                        </m:r>
                      </m:e>
                      <m:sup>
                        <m:r>
                          <a:rPr lang="en-GB" sz="2000" b="1" i="1"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en-GB" sz="2000" b="1" i="1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sz="20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000" b="1" i="1">
                            <a:latin typeface="Cambria Math"/>
                          </a:rPr>
                          <m:t>𝒄</m:t>
                        </m:r>
                      </m:e>
                      <m:sup>
                        <m:r>
                          <a:rPr lang="en-GB" sz="2000" b="1" i="1"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en-GB" sz="2000" b="1" i="1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sz="20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000" b="1" i="1">
                            <a:latin typeface="Cambria Math"/>
                          </a:rPr>
                          <m:t>𝒂</m:t>
                        </m:r>
                      </m:e>
                      <m:sup>
                        <m:r>
                          <a:rPr lang="en-GB" sz="2000" b="1" i="1"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en-GB" sz="2000" b="1" i="1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sz="20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000" b="1" i="1">
                            <a:latin typeface="Cambria Math"/>
                          </a:rPr>
                          <m:t>𝒄</m:t>
                        </m:r>
                      </m:e>
                      <m:sup>
                        <m:r>
                          <a:rPr lang="en-GB" sz="2000" b="1" i="1"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en-GB" sz="2000" b="1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GB" sz="20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000" b="1" i="1" smtClean="0">
                            <a:latin typeface="Cambria Math"/>
                          </a:rPr>
                          <m:t>𝒃</m:t>
                        </m:r>
                      </m:e>
                      <m:sup>
                        <m:r>
                          <a:rPr lang="en-GB" sz="2000" b="1" i="1"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en-GB" sz="2000" b="1" i="1" smtClean="0">
                        <a:latin typeface="Cambria Math"/>
                      </a:rPr>
                      <m:t>+</m:t>
                    </m:r>
                    <m:r>
                      <a:rPr lang="en-GB" sz="2000" b="1" i="1" smtClean="0">
                        <a:latin typeface="Cambria Math"/>
                      </a:rPr>
                      <m:t>𝟐</m:t>
                    </m:r>
                    <m:r>
                      <a:rPr lang="en-GB" sz="2000" b="1" i="1" smtClean="0">
                        <a:latin typeface="Cambria Math"/>
                      </a:rPr>
                      <m:t>𝒃𝒂</m:t>
                    </m:r>
                    <m:r>
                      <a:rPr lang="en-GB" sz="2000" b="1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sz="20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000" b="1" i="1" smtClean="0">
                            <a:latin typeface="Cambria Math"/>
                          </a:rPr>
                          <m:t>𝒂</m:t>
                        </m:r>
                      </m:e>
                      <m:sup>
                        <m:r>
                          <a:rPr lang="en-GB" sz="2000" b="1" i="1" smtClean="0"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endParaRPr lang="en-GB" sz="2000" b="1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2000" b="1" dirty="0"/>
                  <a:t>	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0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000" b="1" i="1">
                            <a:latin typeface="Cambria Math"/>
                          </a:rPr>
                          <m:t>𝒄</m:t>
                        </m:r>
                      </m:e>
                      <m:sup>
                        <m:r>
                          <a:rPr lang="en-GB" sz="2000" b="1" i="1"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en-GB" sz="2000" b="1" i="1">
                        <a:latin typeface="Cambria Math"/>
                      </a:rPr>
                      <m:t>=</m:t>
                    </m:r>
                    <m:r>
                      <a:rPr lang="en-GB" sz="2000" b="1" i="1" smtClean="0">
                        <a:latin typeface="Cambria Math"/>
                      </a:rPr>
                      <m:t>𝒂𝒃</m:t>
                    </m:r>
                  </m:oMath>
                </a14:m>
                <a:endParaRPr lang="en-GB" sz="2000" b="1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220724" y="4805168"/>
                <a:ext cx="4367048" cy="150887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4101927" y="4702825"/>
                <a:ext cx="5042073" cy="15650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GB" sz="2400" dirty="0">
                    <a:latin typeface="Comic Sans MS" panose="030F0702030302020204" pitchFamily="66" charset="0"/>
                  </a:rPr>
                  <a:t>Area</a:t>
                </a:r>
                <a:r>
                  <a:rPr lang="en-GB" sz="2400" b="1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2400" b="1" i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sz="2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1" i="1" smtClean="0">
                            <a:latin typeface="Cambria Math"/>
                            <a:ea typeface="Cambria Math"/>
                          </a:rPr>
                          <m:t>𝝅</m:t>
                        </m:r>
                      </m:num>
                      <m:den>
                        <m:r>
                          <a:rPr lang="en-GB" sz="2400" b="1" i="1" smtClean="0">
                            <a:latin typeface="Cambria Math"/>
                          </a:rPr>
                          <m:t>𝟖</m:t>
                        </m:r>
                      </m:den>
                    </m:f>
                    <m:sSup>
                      <m:sSupPr>
                        <m:ctrlPr>
                          <a:rPr lang="en-GB" sz="24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2400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1" i="1" smtClean="0">
                                <a:latin typeface="Cambria Math"/>
                              </a:rPr>
                              <m:t>𝒃</m:t>
                            </m:r>
                            <m:r>
                              <a:rPr lang="en-GB" sz="2400" b="1" i="1" smtClean="0">
                                <a:latin typeface="Cambria Math"/>
                              </a:rPr>
                              <m:t>+</m:t>
                            </m:r>
                            <m:r>
                              <a:rPr lang="en-GB" sz="2400" b="1" i="1" smtClean="0">
                                <a:latin typeface="Cambria Math"/>
                              </a:rPr>
                              <m:t>𝒂</m:t>
                            </m:r>
                          </m:e>
                        </m:d>
                      </m:e>
                      <m:sup>
                        <m:r>
                          <a:rPr lang="en-GB" sz="2400" b="1" i="1" smtClean="0"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en-GB" sz="2400" b="1" i="1" smtClean="0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en-GB" sz="2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1" i="1">
                            <a:latin typeface="Cambria Math"/>
                            <a:ea typeface="Cambria Math"/>
                          </a:rPr>
                          <m:t>𝝅</m:t>
                        </m:r>
                      </m:num>
                      <m:den>
                        <m:r>
                          <a:rPr lang="en-GB" sz="2400" b="1" i="1">
                            <a:latin typeface="Cambria Math"/>
                          </a:rPr>
                          <m:t>𝟖</m:t>
                        </m:r>
                      </m:den>
                    </m:f>
                    <m:sSup>
                      <m:sSupPr>
                        <m:ctrlPr>
                          <a:rPr lang="en-GB" sz="24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2400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1" i="1" smtClean="0">
                                <a:latin typeface="Cambria Math"/>
                              </a:rPr>
                              <m:t>𝒃</m:t>
                            </m:r>
                          </m:e>
                        </m:d>
                      </m:e>
                      <m:sup>
                        <m:r>
                          <a:rPr lang="en-GB" sz="2400" b="1" i="1" smtClean="0"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en-GB" sz="2400" b="1" i="1" smtClean="0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en-GB" sz="2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1" i="1">
                            <a:latin typeface="Cambria Math"/>
                            <a:ea typeface="Cambria Math"/>
                          </a:rPr>
                          <m:t>𝝅</m:t>
                        </m:r>
                      </m:num>
                      <m:den>
                        <m:r>
                          <a:rPr lang="en-GB" sz="2400" b="1" i="1">
                            <a:latin typeface="Cambria Math"/>
                          </a:rPr>
                          <m:t>𝟖</m:t>
                        </m:r>
                      </m:den>
                    </m:f>
                    <m:sSup>
                      <m:sSupPr>
                        <m:ctrlPr>
                          <a:rPr lang="en-GB" sz="24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2400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1" i="1" smtClean="0">
                                <a:latin typeface="Cambria Math"/>
                              </a:rPr>
                              <m:t>𝒂</m:t>
                            </m:r>
                          </m:e>
                        </m:d>
                      </m:e>
                      <m:sup>
                        <m:r>
                          <a:rPr lang="en-GB" sz="2400" b="1" i="1" smtClean="0"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endParaRPr lang="en-GB" sz="2400" b="1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2400" b="1" dirty="0">
                    <a:latin typeface="Comic Sans MS" panose="030F0702030302020204" pitchFamily="66" charset="0"/>
                  </a:rPr>
                  <a:t>        </a:t>
                </a:r>
                <a14:m>
                  <m:oMath xmlns:m="http://schemas.openxmlformats.org/officeDocument/2006/math">
                    <m:r>
                      <a:rPr lang="en-GB" sz="2400" b="1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sz="2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1" i="1">
                            <a:latin typeface="Cambria Math"/>
                            <a:ea typeface="Cambria Math"/>
                          </a:rPr>
                          <m:t>𝝅</m:t>
                        </m:r>
                      </m:num>
                      <m:den>
                        <m:r>
                          <a:rPr lang="en-GB" sz="2400" b="1" i="1">
                            <a:latin typeface="Cambria Math"/>
                          </a:rPr>
                          <m:t>𝟖</m:t>
                        </m:r>
                      </m:den>
                    </m:f>
                    <m:d>
                      <m:dPr>
                        <m:ctrlPr>
                          <a:rPr lang="en-GB" sz="24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400" b="1" i="1">
                            <a:latin typeface="Cambria Math"/>
                          </a:rPr>
                          <m:t>𝟐</m:t>
                        </m:r>
                        <m:r>
                          <a:rPr lang="en-GB" sz="2400" b="1" i="1">
                            <a:latin typeface="Cambria Math"/>
                          </a:rPr>
                          <m:t>𝒂𝒃</m:t>
                        </m:r>
                      </m:e>
                    </m:d>
                    <m:r>
                      <a:rPr lang="en-GB" sz="2400" b="1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sz="2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1" i="1" smtClean="0">
                            <a:latin typeface="Cambria Math"/>
                            <a:ea typeface="Cambria Math"/>
                          </a:rPr>
                          <m:t>𝝅</m:t>
                        </m:r>
                      </m:num>
                      <m:den>
                        <m:r>
                          <a:rPr lang="en-GB" sz="2400" b="1" i="1" smtClean="0">
                            <a:latin typeface="Cambria Math"/>
                          </a:rPr>
                          <m:t>𝟒</m:t>
                        </m:r>
                      </m:den>
                    </m:f>
                    <m:sSup>
                      <m:sSupPr>
                        <m:ctrlPr>
                          <a:rPr lang="en-GB" sz="24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1" i="1" smtClean="0">
                            <a:latin typeface="Cambria Math"/>
                          </a:rPr>
                          <m:t>𝒄</m:t>
                        </m:r>
                      </m:e>
                      <m:sup>
                        <m:r>
                          <a:rPr lang="en-GB" sz="2400" b="1" i="1" smtClean="0"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endParaRPr lang="en-GB" sz="2400" b="1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01927" y="4702825"/>
                <a:ext cx="5042073" cy="1565044"/>
              </a:xfrm>
              <a:prstGeom prst="rect">
                <a:avLst/>
              </a:prstGeom>
              <a:blipFill rotWithShape="1">
                <a:blip r:embed="rId9"/>
                <a:stretch>
                  <a:fillRect l="-193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83600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uiExpand="1" build="p"/>
      <p:bldP spid="2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5858" y="380671"/>
            <a:ext cx="6852285" cy="35413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467899" y="-33183"/>
            <a:ext cx="42082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Overlapping Semicircles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462639" y="1917719"/>
                <a:ext cx="52129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dirty="0" smtClean="0">
                          <a:latin typeface="Cambria Math"/>
                        </a:rPr>
                        <m:t>𝒄</m:t>
                      </m:r>
                    </m:oMath>
                  </m:oMathPara>
                </a14:m>
                <a:endParaRPr lang="en-GB" sz="2800" b="1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2639" y="1917719"/>
                <a:ext cx="521297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3714111" y="4920142"/>
                <a:ext cx="3434971" cy="1440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/>
                        </a:rPr>
                        <m:t>𝒃</m:t>
                      </m:r>
                      <m:r>
                        <a:rPr lang="en-GB" sz="2800" b="1" i="1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GB" sz="2800" b="1" i="1" smtClean="0">
                          <a:latin typeface="Cambria Math"/>
                          <a:ea typeface="Cambria Math"/>
                        </a:rPr>
                        <m:t>𝒂</m:t>
                      </m:r>
                      <m:r>
                        <a:rPr lang="en-GB" sz="2800" b="1" i="1" smtClean="0">
                          <a:latin typeface="Cambria Math"/>
                        </a:rPr>
                        <m:t>=</m:t>
                      </m:r>
                      <m:r>
                        <a:rPr lang="en-GB" sz="2800" b="1" i="1" smtClean="0">
                          <a:latin typeface="Cambria Math"/>
                        </a:rPr>
                        <m:t>𝒄</m:t>
                      </m:r>
                      <m:r>
                        <a:rPr lang="en-GB" sz="2800" b="1" i="1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GB" sz="2800" b="1" i="1" smtClean="0">
                          <a:latin typeface="Cambria Math"/>
                          <a:ea typeface="Cambria Math"/>
                        </a:rPr>
                        <m:t>𝒄</m:t>
                      </m:r>
                    </m:oMath>
                  </m:oMathPara>
                </a14:m>
                <a:endParaRPr lang="en-GB" sz="2800" b="1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/>
                        </a:rPr>
                        <m:t>𝒂𝒃</m:t>
                      </m:r>
                      <m:r>
                        <a:rPr lang="en-GB" sz="2800" b="1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GB" sz="28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800" b="1" i="1" smtClean="0">
                              <a:latin typeface="Cambria Math"/>
                            </a:rPr>
                            <m:t>𝒄</m:t>
                          </m:r>
                        </m:e>
                        <m:sup>
                          <m:r>
                            <a:rPr lang="en-GB" sz="2800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GB" sz="2800" b="1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4111" y="4920142"/>
                <a:ext cx="3434971" cy="144033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6676102" y="667797"/>
            <a:ext cx="23502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dirty="0">
                <a:latin typeface="Comic Sans MS" panose="030F0702030302020204" pitchFamily="66" charset="0"/>
              </a:rPr>
              <a:t>There is another, more elegant way to prove this result.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0125" y="573202"/>
            <a:ext cx="196239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Method 3:</a:t>
            </a:r>
          </a:p>
          <a:p>
            <a:r>
              <a:rPr lang="en-GB" dirty="0">
                <a:latin typeface="Comic Sans MS" panose="030F0702030302020204" pitchFamily="66" charset="0"/>
              </a:rPr>
              <a:t>Intersecting </a:t>
            </a:r>
          </a:p>
          <a:p>
            <a:r>
              <a:rPr lang="en-GB" dirty="0">
                <a:latin typeface="Comic Sans MS" panose="030F0702030302020204" pitchFamily="66" charset="0"/>
              </a:rPr>
              <a:t>Chords Theorem</a:t>
            </a:r>
          </a:p>
        </p:txBody>
      </p:sp>
      <p:sp>
        <p:nvSpPr>
          <p:cNvPr id="19" name="Oval 18"/>
          <p:cNvSpPr>
            <a:spLocks noChangeAspect="1"/>
          </p:cNvSpPr>
          <p:nvPr/>
        </p:nvSpPr>
        <p:spPr>
          <a:xfrm>
            <a:off x="1241890" y="462561"/>
            <a:ext cx="6648477" cy="6648477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3" name="Group 2"/>
          <p:cNvGrpSpPr/>
          <p:nvPr/>
        </p:nvGrpSpPr>
        <p:grpSpPr>
          <a:xfrm>
            <a:off x="1216873" y="3942222"/>
            <a:ext cx="1709207" cy="954107"/>
            <a:chOff x="1216873" y="4199262"/>
            <a:chExt cx="1709207" cy="95410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Box 6"/>
                <p:cNvSpPr txBox="1"/>
                <p:nvPr/>
              </p:nvSpPr>
              <p:spPr>
                <a:xfrm>
                  <a:off x="1700636" y="4199262"/>
                  <a:ext cx="705642" cy="95410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1" i="1" dirty="0" smtClean="0">
                            <a:latin typeface="Cambria Math"/>
                          </a:rPr>
                          <m:t>𝒃</m:t>
                        </m:r>
                      </m:oMath>
                    </m:oMathPara>
                  </a14:m>
                  <a:endParaRPr lang="en-GB" sz="2800" b="1" dirty="0">
                    <a:latin typeface="Comic Sans MS" panose="030F0702030302020204" pitchFamily="66" charset="0"/>
                  </a:endParaRPr>
                </a:p>
                <a:p>
                  <a:endParaRPr lang="en-GB" sz="2800" b="1" dirty="0">
                    <a:latin typeface="Comic Sans MS" panose="030F0702030302020204" pitchFamily="66" charset="0"/>
                  </a:endParaRPr>
                </a:p>
              </p:txBody>
            </p:sp>
          </mc:Choice>
          <mc:Fallback xmlns="">
            <p:sp>
              <p:nvSpPr>
                <p:cNvPr id="7" name="TextBox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00636" y="4199262"/>
                  <a:ext cx="705642" cy="954107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4" name="Straight Arrow Connector 3"/>
            <p:cNvCxnSpPr/>
            <p:nvPr/>
          </p:nvCxnSpPr>
          <p:spPr>
            <a:xfrm>
              <a:off x="1216873" y="4208514"/>
              <a:ext cx="1709207" cy="0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9"/>
          <p:cNvGrpSpPr/>
          <p:nvPr/>
        </p:nvGrpSpPr>
        <p:grpSpPr>
          <a:xfrm>
            <a:off x="2911497" y="3941984"/>
            <a:ext cx="5004205" cy="954107"/>
            <a:chOff x="1216873" y="4199024"/>
            <a:chExt cx="1709207" cy="95410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Box 11"/>
                <p:cNvSpPr txBox="1"/>
                <p:nvPr/>
              </p:nvSpPr>
              <p:spPr>
                <a:xfrm>
                  <a:off x="1887100" y="4199024"/>
                  <a:ext cx="310812" cy="95410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1" i="1" dirty="0" smtClean="0">
                            <a:latin typeface="Cambria Math"/>
                          </a:rPr>
                          <m:t>𝒂</m:t>
                        </m:r>
                      </m:oMath>
                    </m:oMathPara>
                  </a14:m>
                  <a:endParaRPr lang="en-GB" sz="2800" b="1" dirty="0">
                    <a:latin typeface="Comic Sans MS" panose="030F0702030302020204" pitchFamily="66" charset="0"/>
                  </a:endParaRPr>
                </a:p>
                <a:p>
                  <a:endParaRPr lang="en-GB" sz="2800" b="1" dirty="0">
                    <a:latin typeface="Comic Sans MS" panose="030F0702030302020204" pitchFamily="66" charset="0"/>
                  </a:endParaRPr>
                </a:p>
              </p:txBody>
            </p:sp>
          </mc:Choice>
          <mc:Fallback xmlns="">
            <p:sp>
              <p:nvSpPr>
                <p:cNvPr id="12" name="TextBox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87100" y="4199024"/>
                  <a:ext cx="310812" cy="954107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3" name="Straight Arrow Connector 12"/>
            <p:cNvCxnSpPr/>
            <p:nvPr/>
          </p:nvCxnSpPr>
          <p:spPr>
            <a:xfrm>
              <a:off x="1216873" y="4208514"/>
              <a:ext cx="1709207" cy="0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0" name="Straight Connector 19"/>
          <p:cNvCxnSpPr/>
          <p:nvPr/>
        </p:nvCxnSpPr>
        <p:spPr>
          <a:xfrm>
            <a:off x="2911497" y="3814095"/>
            <a:ext cx="0" cy="2825537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2462639" y="5144489"/>
                <a:ext cx="52129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dirty="0" smtClean="0">
                          <a:latin typeface="Cambria Math"/>
                        </a:rPr>
                        <m:t>𝒄</m:t>
                      </m:r>
                    </m:oMath>
                  </m:oMathPara>
                </a14:m>
                <a:endParaRPr lang="en-GB" sz="2800" b="1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2639" y="5144489"/>
                <a:ext cx="521297" cy="52322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29929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5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uiExpand="1" build="p"/>
      <p:bldP spid="18" grpId="0"/>
      <p:bldP spid="19" grpId="0" animBg="1"/>
      <p:bldP spid="2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5858" y="380671"/>
            <a:ext cx="6852285" cy="35413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467899" y="-33183"/>
            <a:ext cx="42082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Overlapping Semicircles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462639" y="1917719"/>
                <a:ext cx="52129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dirty="0" smtClean="0">
                          <a:latin typeface="Cambria Math"/>
                        </a:rPr>
                        <m:t>𝒄</m:t>
                      </m:r>
                    </m:oMath>
                  </m:oMathPara>
                </a14:m>
                <a:endParaRPr lang="en-GB" sz="2800" b="1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2639" y="1917719"/>
                <a:ext cx="521297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Box 25"/>
          <p:cNvSpPr txBox="1"/>
          <p:nvPr/>
        </p:nvSpPr>
        <p:spPr>
          <a:xfrm>
            <a:off x="150125" y="573202"/>
            <a:ext cx="196239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Method 3:</a:t>
            </a:r>
          </a:p>
          <a:p>
            <a:r>
              <a:rPr lang="en-GB" dirty="0">
                <a:latin typeface="Comic Sans MS" panose="030F0702030302020204" pitchFamily="66" charset="0"/>
              </a:rPr>
              <a:t>Intersecting </a:t>
            </a:r>
          </a:p>
          <a:p>
            <a:r>
              <a:rPr lang="en-GB" dirty="0">
                <a:latin typeface="Comic Sans MS" panose="030F0702030302020204" pitchFamily="66" charset="0"/>
              </a:rPr>
              <a:t>Chords Theorem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6930279" y="4191404"/>
                <a:ext cx="2213721" cy="7532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/>
                        </a:rPr>
                        <m:t>𝒂𝒃</m:t>
                      </m:r>
                      <m:r>
                        <a:rPr lang="en-GB" sz="2800" b="1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GB" sz="28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800" b="1" i="1" smtClean="0">
                              <a:latin typeface="Cambria Math"/>
                            </a:rPr>
                            <m:t>𝒄</m:t>
                          </m:r>
                        </m:e>
                        <m:sup>
                          <m:r>
                            <a:rPr lang="en-GB" sz="2800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GB" sz="2800" b="1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30279" y="4191404"/>
                <a:ext cx="2213721" cy="753283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" name="Group 2"/>
          <p:cNvGrpSpPr/>
          <p:nvPr/>
        </p:nvGrpSpPr>
        <p:grpSpPr>
          <a:xfrm>
            <a:off x="1216873" y="3951474"/>
            <a:ext cx="1709207" cy="960621"/>
            <a:chOff x="1216873" y="4208514"/>
            <a:chExt cx="1709207" cy="96062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Box 6"/>
                <p:cNvSpPr txBox="1"/>
                <p:nvPr/>
              </p:nvSpPr>
              <p:spPr>
                <a:xfrm>
                  <a:off x="1700636" y="4215028"/>
                  <a:ext cx="705642" cy="95410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1" i="1" dirty="0" smtClean="0">
                            <a:latin typeface="Cambria Math"/>
                          </a:rPr>
                          <m:t>𝒃</m:t>
                        </m:r>
                      </m:oMath>
                    </m:oMathPara>
                  </a14:m>
                  <a:endParaRPr lang="en-GB" sz="2800" b="1" dirty="0">
                    <a:latin typeface="Comic Sans MS" panose="030F0702030302020204" pitchFamily="66" charset="0"/>
                  </a:endParaRPr>
                </a:p>
                <a:p>
                  <a:endParaRPr lang="en-GB" sz="2800" b="1" dirty="0">
                    <a:latin typeface="Comic Sans MS" panose="030F0702030302020204" pitchFamily="66" charset="0"/>
                  </a:endParaRPr>
                </a:p>
              </p:txBody>
            </p:sp>
          </mc:Choice>
          <mc:Fallback xmlns="">
            <p:sp>
              <p:nvSpPr>
                <p:cNvPr id="7" name="TextBox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00636" y="4215028"/>
                  <a:ext cx="705642" cy="954107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4" name="Straight Arrow Connector 3"/>
            <p:cNvCxnSpPr/>
            <p:nvPr/>
          </p:nvCxnSpPr>
          <p:spPr>
            <a:xfrm>
              <a:off x="1216873" y="4208514"/>
              <a:ext cx="1709207" cy="0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9"/>
          <p:cNvGrpSpPr/>
          <p:nvPr/>
        </p:nvGrpSpPr>
        <p:grpSpPr>
          <a:xfrm>
            <a:off x="2911497" y="3941984"/>
            <a:ext cx="5004205" cy="954107"/>
            <a:chOff x="1216873" y="4199024"/>
            <a:chExt cx="1709207" cy="95410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Box 11"/>
                <p:cNvSpPr txBox="1"/>
                <p:nvPr/>
              </p:nvSpPr>
              <p:spPr>
                <a:xfrm>
                  <a:off x="1887100" y="4199024"/>
                  <a:ext cx="310812" cy="95410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1" i="1" dirty="0" smtClean="0">
                            <a:latin typeface="Cambria Math"/>
                          </a:rPr>
                          <m:t>𝒂</m:t>
                        </m:r>
                      </m:oMath>
                    </m:oMathPara>
                  </a14:m>
                  <a:endParaRPr lang="en-GB" sz="2800" b="1" dirty="0">
                    <a:latin typeface="Comic Sans MS" panose="030F0702030302020204" pitchFamily="66" charset="0"/>
                  </a:endParaRPr>
                </a:p>
                <a:p>
                  <a:endParaRPr lang="en-GB" sz="2800" b="1" dirty="0">
                    <a:latin typeface="Comic Sans MS" panose="030F0702030302020204" pitchFamily="66" charset="0"/>
                  </a:endParaRPr>
                </a:p>
              </p:txBody>
            </p:sp>
          </mc:Choice>
          <mc:Fallback xmlns="">
            <p:sp>
              <p:nvSpPr>
                <p:cNvPr id="12" name="TextBox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87100" y="4199024"/>
                  <a:ext cx="310812" cy="954107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3" name="Straight Arrow Connector 12"/>
            <p:cNvCxnSpPr/>
            <p:nvPr/>
          </p:nvCxnSpPr>
          <p:spPr>
            <a:xfrm>
              <a:off x="1216873" y="4208514"/>
              <a:ext cx="1709207" cy="0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50189" y="4419037"/>
                <a:ext cx="5042073" cy="15650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GB" sz="2400" dirty="0">
                    <a:latin typeface="Comic Sans MS" panose="030F0702030302020204" pitchFamily="66" charset="0"/>
                  </a:rPr>
                  <a:t>Area</a:t>
                </a:r>
                <a:r>
                  <a:rPr lang="en-GB" sz="2400" b="1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2400" b="1" i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sz="2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1" i="1" smtClean="0">
                            <a:latin typeface="Cambria Math"/>
                            <a:ea typeface="Cambria Math"/>
                          </a:rPr>
                          <m:t>𝝅</m:t>
                        </m:r>
                      </m:num>
                      <m:den>
                        <m:r>
                          <a:rPr lang="en-GB" sz="2400" b="1" i="1" smtClean="0">
                            <a:latin typeface="Cambria Math"/>
                          </a:rPr>
                          <m:t>𝟖</m:t>
                        </m:r>
                      </m:den>
                    </m:f>
                    <m:sSup>
                      <m:sSupPr>
                        <m:ctrlPr>
                          <a:rPr lang="en-GB" sz="24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2400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1" i="1" smtClean="0">
                                <a:latin typeface="Cambria Math"/>
                              </a:rPr>
                              <m:t>𝒃</m:t>
                            </m:r>
                            <m:r>
                              <a:rPr lang="en-GB" sz="2400" b="1" i="1" smtClean="0">
                                <a:latin typeface="Cambria Math"/>
                              </a:rPr>
                              <m:t>+</m:t>
                            </m:r>
                            <m:r>
                              <a:rPr lang="en-GB" sz="2400" b="1" i="1" smtClean="0">
                                <a:latin typeface="Cambria Math"/>
                              </a:rPr>
                              <m:t>𝒂</m:t>
                            </m:r>
                          </m:e>
                        </m:d>
                      </m:e>
                      <m:sup>
                        <m:r>
                          <a:rPr lang="en-GB" sz="2400" b="1" i="1" smtClean="0"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en-GB" sz="2400" b="1" i="1" smtClean="0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en-GB" sz="2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1" i="1">
                            <a:latin typeface="Cambria Math"/>
                            <a:ea typeface="Cambria Math"/>
                          </a:rPr>
                          <m:t>𝝅</m:t>
                        </m:r>
                      </m:num>
                      <m:den>
                        <m:r>
                          <a:rPr lang="en-GB" sz="2400" b="1" i="1">
                            <a:latin typeface="Cambria Math"/>
                          </a:rPr>
                          <m:t>𝟖</m:t>
                        </m:r>
                      </m:den>
                    </m:f>
                    <m:sSup>
                      <m:sSupPr>
                        <m:ctrlPr>
                          <a:rPr lang="en-GB" sz="24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2400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1" i="1" smtClean="0">
                                <a:latin typeface="Cambria Math"/>
                              </a:rPr>
                              <m:t>𝒃</m:t>
                            </m:r>
                          </m:e>
                        </m:d>
                      </m:e>
                      <m:sup>
                        <m:r>
                          <a:rPr lang="en-GB" sz="2400" b="1" i="1" smtClean="0"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en-GB" sz="2400" b="1" i="1" smtClean="0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en-GB" sz="2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1" i="1">
                            <a:latin typeface="Cambria Math"/>
                            <a:ea typeface="Cambria Math"/>
                          </a:rPr>
                          <m:t>𝝅</m:t>
                        </m:r>
                      </m:num>
                      <m:den>
                        <m:r>
                          <a:rPr lang="en-GB" sz="2400" b="1" i="1">
                            <a:latin typeface="Cambria Math"/>
                          </a:rPr>
                          <m:t>𝟖</m:t>
                        </m:r>
                      </m:den>
                    </m:f>
                    <m:sSup>
                      <m:sSupPr>
                        <m:ctrlPr>
                          <a:rPr lang="en-GB" sz="24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2400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1" i="1" smtClean="0">
                                <a:latin typeface="Cambria Math"/>
                              </a:rPr>
                              <m:t>𝒂</m:t>
                            </m:r>
                          </m:e>
                        </m:d>
                      </m:e>
                      <m:sup>
                        <m:r>
                          <a:rPr lang="en-GB" sz="2400" b="1" i="1" smtClean="0"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endParaRPr lang="en-GB" sz="2400" b="1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2400" b="1" dirty="0">
                    <a:latin typeface="Comic Sans MS" panose="030F0702030302020204" pitchFamily="66" charset="0"/>
                  </a:rPr>
                  <a:t>        </a:t>
                </a:r>
                <a14:m>
                  <m:oMath xmlns:m="http://schemas.openxmlformats.org/officeDocument/2006/math">
                    <m:r>
                      <a:rPr lang="en-GB" sz="2400" b="1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sz="2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1" i="1">
                            <a:latin typeface="Cambria Math"/>
                            <a:ea typeface="Cambria Math"/>
                          </a:rPr>
                          <m:t>𝝅</m:t>
                        </m:r>
                      </m:num>
                      <m:den>
                        <m:r>
                          <a:rPr lang="en-GB" sz="2400" b="1" i="1">
                            <a:latin typeface="Cambria Math"/>
                          </a:rPr>
                          <m:t>𝟖</m:t>
                        </m:r>
                      </m:den>
                    </m:f>
                    <m:d>
                      <m:dPr>
                        <m:ctrlPr>
                          <a:rPr lang="en-GB" sz="24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400" b="1" i="1">
                            <a:latin typeface="Cambria Math"/>
                          </a:rPr>
                          <m:t>𝟐</m:t>
                        </m:r>
                        <m:r>
                          <a:rPr lang="en-GB" sz="2400" b="1" i="1">
                            <a:latin typeface="Cambria Math"/>
                          </a:rPr>
                          <m:t>𝒂𝒃</m:t>
                        </m:r>
                      </m:e>
                    </m:d>
                    <m:r>
                      <a:rPr lang="en-GB" sz="2400" b="1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sz="2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1" i="1" smtClean="0">
                            <a:latin typeface="Cambria Math"/>
                            <a:ea typeface="Cambria Math"/>
                          </a:rPr>
                          <m:t>𝝅</m:t>
                        </m:r>
                      </m:num>
                      <m:den>
                        <m:r>
                          <a:rPr lang="en-GB" sz="2400" b="1" i="1" smtClean="0">
                            <a:latin typeface="Cambria Math"/>
                          </a:rPr>
                          <m:t>𝟒</m:t>
                        </m:r>
                      </m:den>
                    </m:f>
                    <m:sSup>
                      <m:sSupPr>
                        <m:ctrlPr>
                          <a:rPr lang="en-GB" sz="24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1" i="1" smtClean="0">
                            <a:latin typeface="Cambria Math"/>
                          </a:rPr>
                          <m:t>𝒄</m:t>
                        </m:r>
                      </m:e>
                      <m:sup>
                        <m:r>
                          <a:rPr lang="en-GB" sz="2400" b="1" i="1" smtClean="0"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endParaRPr lang="en-GB" sz="2400" b="1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89" y="4419037"/>
                <a:ext cx="5042073" cy="1565044"/>
              </a:xfrm>
              <a:prstGeom prst="rect">
                <a:avLst/>
              </a:prstGeom>
              <a:blipFill rotWithShape="1">
                <a:blip r:embed="rId7"/>
                <a:stretch>
                  <a:fillRect l="-181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3846774" y="5407564"/>
                <a:ext cx="4903075" cy="12112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b="1" dirty="0">
                    <a:latin typeface="Comic Sans MS" panose="030F0702030302020204" pitchFamily="66" charset="0"/>
                  </a:rPr>
                  <a:t>Note that the area does not depend on </a:t>
                </a:r>
                <a14:m>
                  <m:oMath xmlns:m="http://schemas.openxmlformats.org/officeDocument/2006/math">
                    <m:r>
                      <a:rPr lang="en-GB" sz="2800" b="1" i="1" dirty="0" smtClean="0">
                        <a:latin typeface="Cambria Math"/>
                      </a:rPr>
                      <m:t>𝒂</m:t>
                    </m:r>
                  </m:oMath>
                </a14:m>
                <a:r>
                  <a:rPr lang="en-GB" b="1" dirty="0">
                    <a:latin typeface="Comic Sans MS" panose="030F0702030302020204" pitchFamily="66" charset="0"/>
                  </a:rPr>
                  <a:t> or </a:t>
                </a:r>
                <a14:m>
                  <m:oMath xmlns:m="http://schemas.openxmlformats.org/officeDocument/2006/math">
                    <m:r>
                      <a:rPr lang="en-GB" sz="2800" b="1" i="1" dirty="0" smtClean="0">
                        <a:latin typeface="Cambria Math"/>
                      </a:rPr>
                      <m:t>𝒃</m:t>
                    </m:r>
                  </m:oMath>
                </a14:m>
                <a:r>
                  <a:rPr lang="en-GB" b="1" dirty="0">
                    <a:latin typeface="Comic Sans MS" panose="030F0702030302020204" pitchFamily="66" charset="0"/>
                  </a:rPr>
                  <a:t>!  </a:t>
                </a:r>
              </a:p>
              <a:p>
                <a:r>
                  <a:rPr lang="en-GB" b="1" dirty="0">
                    <a:latin typeface="Comic Sans MS" panose="030F0702030302020204" pitchFamily="66" charset="0"/>
                  </a:rPr>
                  <a:t>And everyone had the same value for </a:t>
                </a:r>
                <a14:m>
                  <m:oMath xmlns:m="http://schemas.openxmlformats.org/officeDocument/2006/math">
                    <m:r>
                      <a:rPr lang="en-GB" sz="2800" b="1" i="1" dirty="0" smtClean="0">
                        <a:latin typeface="Cambria Math"/>
                      </a:rPr>
                      <m:t>𝒄</m:t>
                    </m:r>
                  </m:oMath>
                </a14:m>
                <a:r>
                  <a:rPr lang="en-GB" b="1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46774" y="5407564"/>
                <a:ext cx="4903075" cy="1211229"/>
              </a:xfrm>
              <a:prstGeom prst="rect">
                <a:avLst/>
              </a:prstGeom>
              <a:blipFill rotWithShape="1">
                <a:blip r:embed="rId8"/>
                <a:stretch>
                  <a:fillRect l="-995" t="-2010" b="-552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2279412" y="755530"/>
                <a:ext cx="1664943" cy="13624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600" b="1" i="1" smtClean="0">
                          <a:latin typeface="Cambria Math"/>
                          <a:ea typeface="Cambria Math"/>
                        </a:rPr>
                        <m:t>𝝅</m:t>
                      </m:r>
                      <m:d>
                        <m:dPr>
                          <m:ctrlPr>
                            <a:rPr lang="en-GB" sz="3600" b="1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sz="3600" b="1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GB" sz="3600" b="1" i="1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GB" sz="3600" b="1" i="1">
                                      <a:latin typeface="Cambria Math"/>
                                      <a:ea typeface="Cambria Math"/>
                                    </a:rPr>
                                    <m:t>𝒄</m:t>
                                  </m:r>
                                </m:e>
                                <m:sup>
                                  <m:r>
                                    <a:rPr lang="en-GB" sz="3600" b="1" i="1">
                                      <a:latin typeface="Cambria Math"/>
                                      <a:ea typeface="Cambria Math"/>
                                    </a:rPr>
                                    <m:t>𝟐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GB" sz="3600" b="1" i="1">
                                  <a:latin typeface="Cambria Math"/>
                                  <a:ea typeface="Cambria Math"/>
                                </a:rPr>
                                <m:t>𝟒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GB" sz="3600" b="1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79412" y="755530"/>
                <a:ext cx="1664943" cy="1362424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/>
          <p:cNvSpPr txBox="1"/>
          <p:nvPr/>
        </p:nvSpPr>
        <p:spPr>
          <a:xfrm>
            <a:off x="6676102" y="667797"/>
            <a:ext cx="23502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dirty="0">
                <a:latin typeface="Comic Sans MS" panose="030F0702030302020204" pitchFamily="66" charset="0"/>
              </a:rPr>
              <a:t>There is another, more elegant way to prove this result.</a:t>
            </a:r>
          </a:p>
        </p:txBody>
      </p:sp>
    </p:spTree>
    <p:extLst>
      <p:ext uri="{BB962C8B-B14F-4D97-AF65-F5344CB8AC3E}">
        <p14:creationId xmlns:p14="http://schemas.microsoft.com/office/powerpoint/2010/main" val="3904374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  <p:bldP spid="8" grpId="0"/>
      <p:bldP spid="1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4888</TotalTime>
  <Words>631</Words>
  <Application>Microsoft Office PowerPoint</Application>
  <PresentationFormat>On-screen Show (4:3)</PresentationFormat>
  <Paragraphs>231</Paragraphs>
  <Slides>35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1" baseType="lpstr">
      <vt:lpstr>Arial</vt:lpstr>
      <vt:lpstr>Bradley Hand ITC</vt:lpstr>
      <vt:lpstr>Calibri</vt:lpstr>
      <vt:lpstr>Cambria Math</vt:lpstr>
      <vt:lpstr>Comic Sans MS</vt:lpstr>
      <vt:lpstr>Office Theme</vt:lpstr>
      <vt:lpstr>Overlapping Semicircles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RESOURCES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Log 500</dc:title>
  <dc:creator>John</dc:creator>
  <cp:lastModifiedBy>John Burke</cp:lastModifiedBy>
  <cp:revision>81</cp:revision>
  <cp:lastPrinted>2018-11-10T00:33:34Z</cp:lastPrinted>
  <dcterms:created xsi:type="dcterms:W3CDTF">2017-10-22T06:34:42Z</dcterms:created>
  <dcterms:modified xsi:type="dcterms:W3CDTF">2020-08-05T06:39:48Z</dcterms:modified>
</cp:coreProperties>
</file>